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A6B9-9A29-4231-B480-51335A8ED043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55D45-0DDF-4145-953E-E342B5CE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6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8B6F9-0798-4519-A274-8B1404553D5A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326E0-C24C-44FE-B885-C18B16FBF14A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DE472-1578-4715-B1EF-57E512F55065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7CC94-AAA6-4D35-9CDE-590650339359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F0F59-7831-41DB-B6A3-B1EA8F3A3AA5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185A6-1690-4DF8-987A-A1E298C9B39E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5F55B-8E7A-4E3D-8912-3BC51F4B3448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E676F-9A35-49F3-B750-15DF1C5EA98F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FBBC1-5ADB-4780-854A-5EBF154000FF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4AA4E-B291-438A-ACA5-80A66022F912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EE668-9932-4BE6-A3A6-2315C1BC58DD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1C961-B065-47F6-B112-F3859967781A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F86AA-FF98-47EB-96CD-D9248A03A944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98BAC-640E-478F-BD2D-E352AD8A5FC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D02B3-4FA1-4CCA-83DE-40D4BD6FB593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7B2D9-A040-4410-8357-F70318AA5540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7496D-A0D3-48A0-BF1F-88DD4250C06B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776FA-5C7F-4545-86A8-13774CD8DCF7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7AD42-D717-4EB8-8884-7606A9BE8AAB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2170C-2928-4F17-8FC4-0D5AA6C1D3B9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FF80E-00D6-4F79-83D0-E78EF9236D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909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EE85-490D-497E-9243-DEFFCE18369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4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52FD-6892-4E13-8320-48CBF5010A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CB4A-C5ED-43EF-96B0-ED7F9739C78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7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B165-7636-4718-8DB9-DA0ADCDA30C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5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970C-F82D-4017-806A-8B65608C30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BEFB-56A8-486B-9F34-4AF5097635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9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90B72-E00A-4C5D-93EA-90E728AEDBA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A3E0A-941D-4440-9448-90026AA3984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68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F60D-3732-44A5-A771-0DCE7108193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7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4114-775B-4AB0-A42A-AC2B4061F22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7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" y="23813"/>
            <a:ext cx="9107488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3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B773A9-0157-41E9-8432-F1A9B632708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3351" name="Picture 3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6838"/>
            <a:ext cx="8278813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9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altLang="zh-CN" sz="3200">
                <a:solidFill>
                  <a:schemeClr val="bg2"/>
                </a:solidFill>
              </a:rPr>
              <a:t>  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1988840"/>
            <a:ext cx="7010400" cy="1752600"/>
          </a:xfrm>
        </p:spPr>
        <p:txBody>
          <a:bodyPr/>
          <a:lstStyle/>
          <a:p>
            <a:r>
              <a:rPr lang="zh-CN" altLang="en-US" sz="4000" dirty="0">
                <a:solidFill>
                  <a:srgbClr val="FF3300"/>
                </a:solidFill>
                <a:effectLst/>
              </a:rPr>
              <a:t>综合布线技术交流</a:t>
            </a:r>
            <a:r>
              <a:rPr lang="zh-CN" altLang="en-US" sz="4000" dirty="0" smtClean="0">
                <a:solidFill>
                  <a:srgbClr val="FF3300"/>
                </a:solidFill>
                <a:effectLst/>
              </a:rPr>
              <a:t>会</a:t>
            </a:r>
            <a:r>
              <a:rPr lang="zh-CN" altLang="en-US" sz="4000" dirty="0" smtClean="0">
                <a:solidFill>
                  <a:srgbClr val="FF3300"/>
                </a:solidFill>
                <a:effectLst/>
              </a:rPr>
              <a:t>（四）</a:t>
            </a:r>
            <a:endParaRPr lang="zh-CN" altLang="en-US" sz="4000" dirty="0">
              <a:solidFill>
                <a:srgbClr val="FF3300"/>
              </a:solidFill>
              <a:effectLst/>
            </a:endParaRP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                </a:t>
            </a: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                主办单位</a:t>
            </a: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</a:t>
            </a:r>
            <a:r>
              <a:rPr lang="zh-CN" altLang="en-US" sz="2800" dirty="0" smtClean="0">
                <a:solidFill>
                  <a:srgbClr val="FF3300"/>
                </a:solidFill>
                <a:effectLst/>
              </a:rPr>
              <a:t>江西唯康信息网络有限公司</a:t>
            </a:r>
            <a:endParaRPr lang="zh-CN" altLang="en-US" sz="2800" dirty="0">
              <a:solidFill>
                <a:srgbClr val="FF3300"/>
              </a:solidFill>
              <a:effectLst/>
            </a:endParaRPr>
          </a:p>
          <a:p>
            <a:pPr algn="l"/>
            <a:endParaRPr lang="en-US" altLang="zh-CN" sz="2800" dirty="0">
              <a:solidFill>
                <a:srgbClr val="FF3300"/>
              </a:solidFill>
              <a:effectLst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32125" y="507047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0442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C00-BA63-428B-B0CC-FE3ADC6E630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620688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内容：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测试标准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测试仪器厂商和产品介绍</a:t>
            </a:r>
          </a:p>
          <a:p>
            <a:r>
              <a:rPr lang="en-US" altLang="zh-CN" sz="2800">
                <a:effectLst/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产品测试实例</a:t>
            </a:r>
          </a:p>
        </p:txBody>
      </p:sp>
    </p:spTree>
    <p:extLst>
      <p:ext uri="{BB962C8B-B14F-4D97-AF65-F5344CB8AC3E}">
        <p14:creationId xmlns:p14="http://schemas.microsoft.com/office/powerpoint/2010/main" val="301641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A71C-21D4-4BD9-9C70-EDBD7218B6A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692696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必要的说明：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线缆布线是一次性的巨额投资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线缆是整个网络信息传输的神经系统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布线系统故障排除费用昂贵</a:t>
            </a:r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4953000" y="3194050"/>
          <a:ext cx="289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4" imgW="2737440" imgH="2737440" progId="Visio.Drawing.6">
                  <p:embed/>
                </p:oleObj>
              </mc:Choice>
              <mc:Fallback>
                <p:oleObj name="Visio" r:id="rId4" imgW="2737440" imgH="2737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194050"/>
                        <a:ext cx="2895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498725" y="4537075"/>
            <a:ext cx="239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网络 失败原因：</a:t>
            </a:r>
          </a:p>
        </p:txBody>
      </p:sp>
    </p:spTree>
    <p:extLst>
      <p:ext uri="{BB962C8B-B14F-4D97-AF65-F5344CB8AC3E}">
        <p14:creationId xmlns:p14="http://schemas.microsoft.com/office/powerpoint/2010/main" val="35631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45D-52A2-4E2F-BC99-18F2655050AA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404664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布线系统测试标准：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 dirty="0">
              <a:effectLst/>
            </a:endParaRPr>
          </a:p>
          <a:p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符合</a:t>
            </a: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TIA/EIA 568A TSB-67</a:t>
            </a:r>
          </a:p>
          <a:p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ISO11801</a:t>
            </a:r>
          </a:p>
          <a:p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测试组态：</a:t>
            </a: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Basic Link</a:t>
            </a:r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Channel</a:t>
            </a:r>
          </a:p>
          <a:p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测试精度：</a:t>
            </a: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LEVEL I</a:t>
            </a:r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NEXT 100MHz+/-4db)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            LEVEL II</a:t>
            </a:r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dirty="0">
                <a:effectLst/>
                <a:latin typeface="楷体_GB2312" pitchFamily="49" charset="-122"/>
                <a:ea typeface="楷体_GB2312" pitchFamily="49" charset="-122"/>
              </a:rPr>
              <a:t>NEXT 100MHz+/-2db)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84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F321-6F28-4C46-A038-7342B36D044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782216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布线系统测试标准：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 dirty="0">
              <a:effectLst/>
            </a:endParaRPr>
          </a:p>
          <a:p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测试参数介绍：</a:t>
            </a:r>
          </a:p>
          <a:p>
            <a:pPr>
              <a:buFont typeface="Wingdings" pitchFamily="2" charset="2"/>
              <a:buNone/>
            </a:pPr>
            <a:r>
              <a:rPr lang="zh-CN" altLang="en-US" sz="2800" dirty="0">
                <a:effectLst/>
                <a:latin typeface="楷体_GB2312" pitchFamily="49" charset="-122"/>
                <a:ea typeface="楷体_GB2312" pitchFamily="49" charset="-122"/>
              </a:rPr>
              <a:t>  略！</a:t>
            </a:r>
          </a:p>
        </p:txBody>
      </p:sp>
    </p:spTree>
    <p:extLst>
      <p:ext uri="{BB962C8B-B14F-4D97-AF65-F5344CB8AC3E}">
        <p14:creationId xmlns:p14="http://schemas.microsoft.com/office/powerpoint/2010/main" val="335782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EADA-C0B1-4D5A-845F-07C1D47402F6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548680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综合布线系统现场测试仪：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 dirty="0">
              <a:effectLst/>
            </a:endParaRP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现场测试仪器公司及其产品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FLUK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DSP100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DSP4000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系列、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DTX1800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IDEAL:LANTEK PRO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LANTEK 7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Agilent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WireScope350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    </a:t>
            </a:r>
          </a:p>
          <a:p>
            <a:endParaRPr lang="en-US" altLang="zh-CN" sz="24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8356" name="Picture 4" descr="C:\PDF\nt_dsp4_ap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1254125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7" name="Picture 5" descr="C:\PDF\WS350%20Frnt%20Lft%20-cat6s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13589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8" name="Picture 6" descr="C:\PDF\omni2_200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505200"/>
            <a:ext cx="14176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9" name="Picture 7" descr="C:\PDF\LT860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1546225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8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5033-AA2F-4D16-9B23-C551F7EEFCD0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548680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370" y="1340768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产品测试实例：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 dirty="0">
              <a:effectLst/>
            </a:endParaRP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测试模型：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CHANNEL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测试仪器：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DSP100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涉及产品：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UTP CAT5E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双绞线、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CAT5E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网络模块、软跳线、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CAT5E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配线架。</a:t>
            </a:r>
          </a:p>
          <a:p>
            <a:pPr>
              <a:buFont typeface="Wingdings" pitchFamily="2" charset="2"/>
              <a:buNone/>
            </a:pPr>
            <a:endParaRPr lang="zh-CN" altLang="en-US" sz="24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905000"/>
            <a:ext cx="42037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2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86447-2EE8-4517-A512-59D8581F7A4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548680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测试结果图解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1</a:t>
            </a:r>
          </a:p>
          <a:p>
            <a:pPr>
              <a:buFont typeface="Wingdings" pitchFamily="2" charset="2"/>
              <a:buNone/>
            </a:pPr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30405" name="Picture 5" descr="E:\CHANNEL\测试仪屏幕显示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124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6" name="Picture 6" descr="E:\CHANNEL\测试仪屏幕显示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124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1600200" y="4997450"/>
            <a:ext cx="204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/>
              <a:t>AUTOTEST</a:t>
            </a:r>
            <a:r>
              <a:rPr lang="zh-CN" altLang="en-US" sz="1600"/>
              <a:t>测试结果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6248400" y="495300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测试结果列表</a:t>
            </a:r>
          </a:p>
        </p:txBody>
      </p:sp>
    </p:spTree>
    <p:extLst>
      <p:ext uri="{BB962C8B-B14F-4D97-AF65-F5344CB8AC3E}">
        <p14:creationId xmlns:p14="http://schemas.microsoft.com/office/powerpoint/2010/main" val="118098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994C-E3AA-4007-911E-E4ADBB20155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620688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测试结果图解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2</a:t>
            </a:r>
          </a:p>
        </p:txBody>
      </p:sp>
      <p:pic>
        <p:nvPicPr>
          <p:cNvPr id="232454" name="Picture 6" descr="E:\CHANNEL\接点图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2895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2286000" y="49530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接点图</a:t>
            </a:r>
          </a:p>
        </p:txBody>
      </p:sp>
      <p:pic>
        <p:nvPicPr>
          <p:cNvPr id="232457" name="Picture 9" descr="E:\CHANNEL\长度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936875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640080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长度</a:t>
            </a:r>
          </a:p>
        </p:txBody>
      </p:sp>
    </p:spTree>
    <p:extLst>
      <p:ext uri="{BB962C8B-B14F-4D97-AF65-F5344CB8AC3E}">
        <p14:creationId xmlns:p14="http://schemas.microsoft.com/office/powerpoint/2010/main" val="172079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7BD3-9196-4C94-AC2C-A5FBBF91883B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692696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测试结果图解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3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2286000" y="4953000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特性阻抗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6096000" y="5029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延迟</a:t>
            </a:r>
          </a:p>
        </p:txBody>
      </p:sp>
      <p:pic>
        <p:nvPicPr>
          <p:cNvPr id="234504" name="Picture 8" descr="E:\CHANNEL\特性阻抗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2895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5" name="Picture 9" descr="E:\CHANNEL\延迟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46325"/>
            <a:ext cx="2971800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1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D358-AC4B-48D3-BD9E-54D914EBCDE4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692696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测试结果图解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4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2286000" y="4953000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延迟偏离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6096000" y="4876800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近端串扰</a:t>
            </a:r>
          </a:p>
        </p:txBody>
      </p:sp>
      <p:pic>
        <p:nvPicPr>
          <p:cNvPr id="236552" name="Picture 8" descr="E:\CHANNEL\延迟偏离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971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3" name="Picture 9" descr="E:\CHANNEL\近端串扰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0652"/>
            <a:ext cx="2971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4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4CE2-8BFC-4E08-9168-6880DAFBF1C1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综合布线系统部件安装标准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1800">
                <a:effectLst/>
                <a:latin typeface="楷体_GB2312" pitchFamily="49" charset="-122"/>
                <a:cs typeface="Times New Roman" pitchFamily="18" charset="0"/>
              </a:rPr>
              <a:t>综合布线电缆与电力电缆的间距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1600200" y="2133600"/>
          <a:ext cx="670560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4038905" imgH="2496007" progId="Excel.Sheet.8">
                  <p:embed/>
                </p:oleObj>
              </mc:Choice>
              <mc:Fallback>
                <p:oleObj name="Worksheet" r:id="rId3" imgW="4038905" imgH="24960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705600" cy="400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94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A58-677C-4C0D-8A57-133CEE20C86B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692696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测试结果图解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5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286000" y="49530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衰减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5791200" y="487680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/>
              <a:t>近端串扰衰减比</a:t>
            </a:r>
          </a:p>
        </p:txBody>
      </p:sp>
      <p:pic>
        <p:nvPicPr>
          <p:cNvPr id="238600" name="Picture 8" descr="E:\CHANNEL\ATTENUATIO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971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01" name="Picture 9" descr="E:\CHANNEL\AC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2971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0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2DF0-76E1-468F-93BA-E6217C98376C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548680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测试结果分析图（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NEXT)</a:t>
            </a:r>
          </a:p>
        </p:txBody>
      </p:sp>
      <p:pic>
        <p:nvPicPr>
          <p:cNvPr id="240649" name="Picture 9" descr="E:\CHANNEL\N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70104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7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AF2-E507-4D5A-A5BF-BE2F290B62BF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404664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产品测试实例：</a:t>
            </a:r>
            <a:endParaRPr lang="zh-CN" altLang="en-US" sz="1600" dirty="0">
              <a:effectLst/>
            </a:endParaRP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测试结果分析（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NEXT)</a:t>
            </a:r>
          </a:p>
          <a:p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TSB67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中对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NEXT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的测试频率采样点做出了规定：</a:t>
            </a:r>
          </a:p>
          <a:p>
            <a:pPr>
              <a:buFont typeface="Wingdings" pitchFamily="2" charset="2"/>
              <a:buNone/>
            </a:pP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  －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至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31.5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范围，最大步长：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0.15MHz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  31.5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至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100MHz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范围，最大步长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0.25MHz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每组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NEXT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100MHz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至少测试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477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次，一条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对的线缆在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100MHz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至少测试</a:t>
            </a:r>
            <a:r>
              <a:rPr lang="en-US" altLang="zh-CN" sz="2400" dirty="0">
                <a:effectLst/>
                <a:latin typeface="楷体_GB2312" pitchFamily="49" charset="-122"/>
                <a:ea typeface="楷体_GB2312" pitchFamily="49" charset="-122"/>
              </a:rPr>
              <a:t>2880</a:t>
            </a:r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次。</a:t>
            </a:r>
          </a:p>
          <a:p>
            <a:pPr>
              <a:buFont typeface="Wingdings" pitchFamily="2" charset="2"/>
              <a:buNone/>
            </a:pPr>
            <a:endParaRPr lang="en-US" altLang="zh-CN" sz="24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28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2161-28B7-4B6D-91F2-A51CB3A15D0D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04664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测试结果分析图（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ATTENUATION)</a:t>
            </a:r>
          </a:p>
        </p:txBody>
      </p:sp>
      <p:pic>
        <p:nvPicPr>
          <p:cNvPr id="242693" name="Picture 5" descr="E:\CHANNEL\A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7029450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1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F9BB-A6B3-48AC-996E-96DC047253AD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04664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VCOM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产品测试实例：</a:t>
            </a:r>
            <a:endParaRPr lang="zh-CN" altLang="en-US" sz="1600">
              <a:effectLst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测试结果分析图（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ACR)</a:t>
            </a:r>
          </a:p>
        </p:txBody>
      </p:sp>
      <p:pic>
        <p:nvPicPr>
          <p:cNvPr id="244741" name="Picture 5" descr="E:\CHANNEL\A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934200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0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FC93-FDDF-4CC9-B340-55C6EA5C5E73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476672"/>
            <a:ext cx="4343400" cy="990600"/>
          </a:xfrm>
        </p:spPr>
        <p:txBody>
          <a:bodyPr/>
          <a:lstStyle/>
          <a:p>
            <a:r>
              <a:rPr kumimoji="0" lang="zh-CN" altLang="en-US" sz="2800" b="1" dirty="0">
                <a:solidFill>
                  <a:srgbClr val="66FF33"/>
                </a:solidFill>
                <a:latin typeface="Arial" pitchFamily="34" charset="0"/>
              </a:rPr>
              <a:t>综合布线系统性能验收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测试的其它内容：</a:t>
            </a:r>
            <a:endParaRPr lang="zh-CN" altLang="en-US" sz="1600">
              <a:effectLst/>
            </a:endParaRP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阻抗：包括电阻、感抗和容抗。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CAT5 UTP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为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欧姆。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直流环路电阻：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米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9.4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欧姆以下。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外界干扰：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  电磁干扰（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EMI)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：频率低，幅度大，来自马达、照明设备、交流电源等。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  高频干扰（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RFI):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频率高，幅度小，来自手机、收音机、电视机、开关电源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TIA/EIA568A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ISO11801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不要求测量干扰，但有些网络类型要求测试干扰。</a:t>
            </a:r>
          </a:p>
        </p:txBody>
      </p:sp>
    </p:spTree>
    <p:extLst>
      <p:ext uri="{BB962C8B-B14F-4D97-AF65-F5344CB8AC3E}">
        <p14:creationId xmlns:p14="http://schemas.microsoft.com/office/powerpoint/2010/main" val="2853887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0636-A9E5-4B5E-826B-53098006D060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32656"/>
            <a:ext cx="4343400" cy="990600"/>
          </a:xfrm>
        </p:spPr>
        <p:txBody>
          <a:bodyPr/>
          <a:lstStyle/>
          <a:p>
            <a:r>
              <a:rPr kumimoji="0"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VCOM</a:t>
            </a:r>
            <a:r>
              <a:rPr kumimoji="0"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工程案例介绍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696200" cy="50292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effectLst/>
                <a:latin typeface="宋体" pitchFamily="2" charset="-122"/>
              </a:rPr>
              <a:t>VCOM</a:t>
            </a:r>
            <a:r>
              <a:rPr lang="zh-CN" altLang="en-US" sz="1600" b="1">
                <a:effectLst/>
                <a:latin typeface="宋体" pitchFamily="2" charset="-122"/>
              </a:rPr>
              <a:t>部份干点成功案例</a:t>
            </a:r>
            <a:endParaRPr lang="zh-CN" altLang="en-US" sz="1600">
              <a:effectLst/>
              <a:latin typeface="宋体" pitchFamily="2" charset="-122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effectLst/>
                <a:latin typeface="宋体" pitchFamily="2" charset="-122"/>
              </a:rPr>
              <a:t>电信、邮政类：</a:t>
            </a:r>
            <a:endParaRPr lang="zh-CN" altLang="en-US" sz="1600">
              <a:effectLst/>
              <a:latin typeface="宋体" pitchFamily="2" charset="-122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去南昆明市电信局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广西南宁市电信局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湖北武汉市电信局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贵州贵阳市电信局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江西鹰潭市电信局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湖南长沙邮政局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湖南长沙株洲邮政局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effectLst/>
                <a:latin typeface="宋体" pitchFamily="2" charset="-122"/>
              </a:rPr>
              <a:t>科研、教育类：</a:t>
            </a:r>
            <a:endParaRPr lang="zh-CN" altLang="en-US" sz="1600">
              <a:effectLst/>
              <a:latin typeface="宋体" pitchFamily="2" charset="-122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广州市省向粤城职业技术专修学院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广东省经纺建筑设计院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湖南省岳阳中学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贵州省教育厅校校通工程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江西省新余喻州电子学院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陕西省西安大唐电信研究所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北京市对外经济贸易大学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北京市圆明园学院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北京市海淀区卫生学院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北京市房山区坨里镇坨里中学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河南省教育厅校校通工程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175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1F47-13FE-4090-88C6-37AA015E4916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76672"/>
            <a:ext cx="4343400" cy="990600"/>
          </a:xfrm>
        </p:spPr>
        <p:txBody>
          <a:bodyPr/>
          <a:lstStyle/>
          <a:p>
            <a:r>
              <a:rPr kumimoji="0"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VCOM</a:t>
            </a:r>
            <a:r>
              <a:rPr kumimoji="0"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工程案例介绍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5410200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effectLst/>
                <a:latin typeface="宋体" pitchFamily="2" charset="-122"/>
              </a:rPr>
              <a:t>VCOM</a:t>
            </a:r>
            <a:r>
              <a:rPr lang="zh-CN" altLang="en-US" sz="1600" b="1">
                <a:effectLst/>
                <a:latin typeface="宋体" pitchFamily="2" charset="-122"/>
              </a:rPr>
              <a:t>部份产品成功案例</a:t>
            </a:r>
            <a:endParaRPr lang="zh-CN" altLang="en-US" sz="1600"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河南省蠡县一中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河北省唐山市丰润中学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河北承德石油专科学校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番禺职业技术学院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广东省交通职业技术学院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广东省林业学校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effectLst/>
                <a:latin typeface="宋体" pitchFamily="2" charset="-122"/>
              </a:rPr>
              <a:t>广电、政府、机关类：</a:t>
            </a:r>
            <a:endParaRPr lang="zh-CN" altLang="en-US" sz="1600"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云南省曲靖广电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四川省兰江广电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四川省攀枝花广电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四川省蛾眉山市政府大楼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山东省青岛市广电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江西省吉安市广电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江西省高安市政府大楼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江西省南昌市向塘军用机场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山西省煤炭工业局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山西省临汾市煤炭生产安全监督局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工矿、企业类：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广东省南海舰队</a:t>
            </a:r>
            <a:r>
              <a:rPr lang="en-US" altLang="zh-CN" sz="1600">
                <a:effectLst/>
                <a:latin typeface="宋体" pitchFamily="2" charset="-122"/>
              </a:rPr>
              <a:t>4801</a:t>
            </a:r>
            <a:r>
              <a:rPr lang="zh-CN" altLang="en-US" sz="1600">
                <a:effectLst/>
                <a:latin typeface="宋体" pitchFamily="2" charset="-122"/>
              </a:rPr>
              <a:t>部队黄埔造船厂</a:t>
            </a:r>
          </a:p>
        </p:txBody>
      </p:sp>
    </p:spTree>
    <p:extLst>
      <p:ext uri="{BB962C8B-B14F-4D97-AF65-F5344CB8AC3E}">
        <p14:creationId xmlns:p14="http://schemas.microsoft.com/office/powerpoint/2010/main" val="3450837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830-49B6-4F1A-B6E0-65351C8C47CE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332656"/>
            <a:ext cx="4343400" cy="990600"/>
          </a:xfrm>
        </p:spPr>
        <p:txBody>
          <a:bodyPr/>
          <a:lstStyle/>
          <a:p>
            <a:r>
              <a:rPr kumimoji="0"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VCOM</a:t>
            </a:r>
            <a:r>
              <a:rPr kumimoji="0"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工程案例介绍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effectLst/>
                <a:latin typeface="宋体" pitchFamily="2" charset="-122"/>
              </a:rPr>
              <a:t>VCOM</a:t>
            </a:r>
            <a:r>
              <a:rPr lang="zh-CN" altLang="en-US" sz="1600" b="1">
                <a:effectLst/>
                <a:latin typeface="宋体" pitchFamily="2" charset="-122"/>
              </a:rPr>
              <a:t>部份千点成功案例</a:t>
            </a:r>
            <a:endParaRPr lang="zh-CN" altLang="en-US" sz="1600"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广州少翔龙佳鞋业数码城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广州市亚洲国际大酒店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广东省中山市永胜广场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江西省贵溪市江西铜矿冶炼厂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江西省南昌市电力宽带网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云南省玉溪市红塔集团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北京市西凤科技弱电工程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北京市京兴望连锁超市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北京市顺义隆华连锁超市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北京市宝圣园海鲜大酒店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河北省邢台南方东购广场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天津市第五中药厂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山西省阳泉煤业集团公司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effectLst/>
                <a:latin typeface="宋体" pitchFamily="2" charset="-122"/>
              </a:rPr>
              <a:t>内蒙古自治区呼和浩特市长途客运公司</a:t>
            </a:r>
          </a:p>
        </p:txBody>
      </p:sp>
    </p:spTree>
    <p:extLst>
      <p:ext uri="{BB962C8B-B14F-4D97-AF65-F5344CB8AC3E}">
        <p14:creationId xmlns:p14="http://schemas.microsoft.com/office/powerpoint/2010/main" val="265700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1270-8679-4307-A75B-17B4654783FE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343400" cy="990600"/>
          </a:xfrm>
        </p:spPr>
        <p:txBody>
          <a:bodyPr/>
          <a:lstStyle/>
          <a:p>
            <a:r>
              <a:rPr kumimoji="0" lang="en-US" altLang="zh-CN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5257800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FFFF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FFFF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FFFF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FFFF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FFFF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FFFF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FFFFFF"/>
                </a:solidFill>
                <a:effectLst/>
                <a:latin typeface="宋体" pitchFamily="2" charset="-122"/>
              </a:rPr>
              <a:t>           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FFFFFF"/>
                </a:solidFill>
                <a:effectLst/>
                <a:latin typeface="宋体" pitchFamily="2" charset="-122"/>
              </a:rPr>
              <a:t>                          </a:t>
            </a:r>
            <a:r>
              <a:rPr lang="en-US" altLang="zh-CN" sz="4000" b="1" dirty="0">
                <a:solidFill>
                  <a:srgbClr val="FF3300"/>
                </a:solidFill>
                <a:effectLst/>
                <a:latin typeface="宋体" pitchFamily="2" charset="-122"/>
              </a:rPr>
              <a:t>THE END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FF3300"/>
                </a:solidFill>
                <a:effectLst/>
                <a:latin typeface="宋体" pitchFamily="2" charset="-122"/>
              </a:rPr>
              <a:t>                            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FF3300"/>
                </a:solidFill>
                <a:effectLst/>
                <a:latin typeface="宋体" pitchFamily="2" charset="-122"/>
              </a:rPr>
              <a:t>                              </a:t>
            </a:r>
            <a:r>
              <a:rPr lang="zh-CN" altLang="en-US" sz="3600" b="1" dirty="0">
                <a:solidFill>
                  <a:srgbClr val="FF3300"/>
                </a:solidFill>
                <a:effectLst/>
                <a:latin typeface="宋体" pitchFamily="2" charset="-122"/>
              </a:rPr>
              <a:t>谢谢！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b="1" dirty="0">
              <a:solidFill>
                <a:srgbClr val="FF3300"/>
              </a:solidFill>
              <a:effectLst/>
              <a:latin typeface="宋体" pitchFamily="2" charset="-12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  <a:effectLst/>
                <a:latin typeface="宋体" pitchFamily="2" charset="-122"/>
              </a:rPr>
              <a:t>      </a:t>
            </a:r>
            <a:endParaRPr lang="en-US" altLang="zh-CN" sz="2800" b="1" dirty="0">
              <a:solidFill>
                <a:schemeClr val="tx2"/>
              </a:solidFill>
              <a:effectLst/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22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DFDE-47D4-4370-8367-E4A2C011A114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综合布线系统部件安装标准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</a:rPr>
              <a:t>墙上敷设的综合布线电缆、光缆及管线与其他管线的间距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1371600" y="2209800"/>
          <a:ext cx="6096000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3877056" imgH="2238756" progId="Excel.Sheet.8">
                  <p:embed/>
                </p:oleObj>
              </mc:Choice>
              <mc:Fallback>
                <p:oleObj name="Worksheet" r:id="rId3" imgW="3877056" imgH="22387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6096000" cy="351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5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7946-3471-4F69-B478-0858DDF82870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综合布线系统工程验收项目</a:t>
            </a: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施工前检查 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1447800" y="1905000"/>
          <a:ext cx="67056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4686605" imgH="2734056" progId="Excel.Sheet.8">
                  <p:embed/>
                </p:oleObj>
              </mc:Choice>
              <mc:Fallback>
                <p:oleObj name="Worksheet" r:id="rId3" imgW="4686605" imgH="27340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67056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1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9BE-62B4-4ACD-B627-B9426CAA7598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综合布线系统工程验收项目</a:t>
            </a: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设备间检查 </a:t>
            </a: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1524000" y="1981200"/>
          <a:ext cx="65151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3" imgW="4686605" imgH="2105254" progId="Excel.Sheet.8">
                  <p:embed/>
                </p:oleObj>
              </mc:Choice>
              <mc:Fallback>
                <p:oleObj name="Worksheet" r:id="rId3" imgW="4686605" imgH="21052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515100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8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6B03-6408-4452-962A-673D0273ED04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综合布线系统工程验收项目</a:t>
            </a: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电、光缆布放（楼内）</a:t>
            </a: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1143000" y="2362200"/>
          <a:ext cx="752475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3" imgW="4686605" imgH="1286256" progId="Excel.Sheet.8">
                  <p:embed/>
                </p:oleObj>
              </mc:Choice>
              <mc:Fallback>
                <p:oleObj name="Worksheet" r:id="rId3" imgW="4686605" imgH="12862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752475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97C-BFB8-4FDC-AB5D-8D75BCCFC38E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综合布线系统工程验收项目</a:t>
            </a: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电、光缆布放（楼间）</a:t>
            </a:r>
          </a:p>
        </p:txBody>
      </p:sp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1828800" y="1752600"/>
          <a:ext cx="54864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3" imgW="4896307" imgH="3895954" progId="Excel.Sheet.8">
                  <p:embed/>
                </p:oleObj>
              </mc:Choice>
              <mc:Fallback>
                <p:oleObj name="Worksheet" r:id="rId3" imgW="4896307" imgH="38959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54864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09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F3C2-7672-4DE0-8EF3-BDF24EEB0049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综合布线系统工程验收项目</a:t>
            </a: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线缆终结及测试</a:t>
            </a:r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1447800" y="2014538"/>
          <a:ext cx="6838950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3" imgW="4686605" imgH="2400605" progId="Excel.Sheet.8">
                  <p:embed/>
                </p:oleObj>
              </mc:Choice>
              <mc:Fallback>
                <p:oleObj name="Worksheet" r:id="rId3" imgW="4686605" imgH="24006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14538"/>
                        <a:ext cx="6838950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46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5FDB-E174-4F94-A4EC-E3915F20E5D5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综合布线系统工程验收项目</a:t>
            </a:r>
            <a:endParaRPr lang="zh-CN" altLang="en-US" sz="1600">
              <a:effectLst/>
            </a:endParaRPr>
          </a:p>
          <a:p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工程总验收</a:t>
            </a: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311110"/>
              </p:ext>
            </p:extLst>
          </p:nvPr>
        </p:nvGraphicFramePr>
        <p:xfrm flipV="1">
          <a:off x="1259632" y="2060848"/>
          <a:ext cx="6167264" cy="115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3" imgW="4686605" imgH="400507" progId="Excel.Sheet.8">
                  <p:embed/>
                </p:oleObj>
              </mc:Choice>
              <mc:Fallback>
                <p:oleObj name="Worksheet" r:id="rId3" imgW="4686605" imgH="4005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1259632" y="2060848"/>
                        <a:ext cx="6167264" cy="115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85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SH">
  <a:themeElements>
    <a:clrScheme name="WSH 2">
      <a:dk1>
        <a:srgbClr val="000000"/>
      </a:dk1>
      <a:lt1>
        <a:srgbClr val="CCECFF"/>
      </a:lt1>
      <a:dk2>
        <a:srgbClr val="330099"/>
      </a:dk2>
      <a:lt2>
        <a:srgbClr val="0099CC"/>
      </a:lt2>
      <a:accent1>
        <a:srgbClr val="009999"/>
      </a:accent1>
      <a:accent2>
        <a:srgbClr val="FF99CC"/>
      </a:accent2>
      <a:accent3>
        <a:srgbClr val="E2F4FF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WSH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WSH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全屏显示(4:3)</PresentationFormat>
  <Paragraphs>310</Paragraphs>
  <Slides>29</Slides>
  <Notes>20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Office 主题</vt:lpstr>
      <vt:lpstr>WSH</vt:lpstr>
      <vt:lpstr>Worksheet</vt:lpstr>
      <vt:lpstr>Visio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综合布线系统性能验收</vt:lpstr>
      <vt:lpstr>VCOM工程案例介绍</vt:lpstr>
      <vt:lpstr>VCOM工程案例介绍</vt:lpstr>
      <vt:lpstr>VCOM工程案例介绍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vincent</dc:creator>
  <cp:lastModifiedBy>vincent</cp:lastModifiedBy>
  <cp:revision>1</cp:revision>
  <dcterms:created xsi:type="dcterms:W3CDTF">2016-09-21T07:54:54Z</dcterms:created>
  <dcterms:modified xsi:type="dcterms:W3CDTF">2016-09-21T08:05:26Z</dcterms:modified>
</cp:coreProperties>
</file>