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692"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188913"/>
            <a:ext cx="6372225" cy="5762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2250" cy="4349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600200"/>
            <a:ext cx="4033838" cy="4349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a:xfrm>
            <a:off x="6877050" y="6481763"/>
            <a:ext cx="2089150" cy="260350"/>
          </a:xfrm>
        </p:spPr>
        <p:txBody>
          <a:bodyPr/>
          <a:lstStyle>
            <a:lvl1pPr>
              <a:defRPr/>
            </a:lvl1pPr>
          </a:lstStyle>
          <a:p>
            <a:fld id="{9489E58A-62A9-4A75-9BBB-125F86F8F017}" type="slidenum">
              <a:rPr lang="zh-CN" altLang="en-US"/>
              <a:pPr/>
              <a:t>‹#›</a:t>
            </a:fld>
            <a:endParaRPr lang="en-US" altLang="zh-CN"/>
          </a:p>
        </p:txBody>
      </p:sp>
    </p:spTree>
    <p:extLst>
      <p:ext uri="{BB962C8B-B14F-4D97-AF65-F5344CB8AC3E}">
        <p14:creationId xmlns:p14="http://schemas.microsoft.com/office/powerpoint/2010/main" val="2523760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灯片编号占位符 3"/>
          <p:cNvSpPr>
            <a:spLocks noGrp="1"/>
          </p:cNvSpPr>
          <p:nvPr>
            <p:ph type="sldNum" sz="quarter" idx="10"/>
          </p:nvPr>
        </p:nvSpPr>
        <p:spPr/>
        <p:txBody>
          <a:bodyPr/>
          <a:lstStyle>
            <a:lvl1pPr>
              <a:defRPr/>
            </a:lvl1pPr>
          </a:lstStyle>
          <a:p>
            <a:fld id="{6E01F6BB-E20F-4512-A913-5047225FE83D}"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9015518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A412A5AC-C191-4006-97D7-52E728C6762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937613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灯片编号占位符 3"/>
          <p:cNvSpPr>
            <a:spLocks noGrp="1"/>
          </p:cNvSpPr>
          <p:nvPr>
            <p:ph type="sldNum" sz="quarter" idx="10"/>
          </p:nvPr>
        </p:nvSpPr>
        <p:spPr/>
        <p:txBody>
          <a:bodyPr/>
          <a:lstStyle>
            <a:lvl1pPr>
              <a:defRPr/>
            </a:lvl1pPr>
          </a:lstStyle>
          <a:p>
            <a:fld id="{C9EE0829-360F-400C-AF61-B7EABB68AA6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7188101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2250"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600200"/>
            <a:ext cx="4033838" cy="4349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p:txBody>
          <a:bodyPr/>
          <a:lstStyle>
            <a:lvl1pPr>
              <a:defRPr/>
            </a:lvl1pPr>
          </a:lstStyle>
          <a:p>
            <a:fld id="{3C70A4F2-3277-4166-834E-773AC62D52E4}"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3668383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灯片编号占位符 6"/>
          <p:cNvSpPr>
            <a:spLocks noGrp="1"/>
          </p:cNvSpPr>
          <p:nvPr>
            <p:ph type="sldNum" sz="quarter" idx="10"/>
          </p:nvPr>
        </p:nvSpPr>
        <p:spPr/>
        <p:txBody>
          <a:bodyPr/>
          <a:lstStyle>
            <a:lvl1pPr>
              <a:defRPr/>
            </a:lvl1pPr>
          </a:lstStyle>
          <a:p>
            <a:fld id="{A92F671F-C083-4548-91EA-856FF6B58C56}"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15278117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灯片编号占位符 2"/>
          <p:cNvSpPr>
            <a:spLocks noGrp="1"/>
          </p:cNvSpPr>
          <p:nvPr>
            <p:ph type="sldNum" sz="quarter" idx="10"/>
          </p:nvPr>
        </p:nvSpPr>
        <p:spPr/>
        <p:txBody>
          <a:bodyPr/>
          <a:lstStyle>
            <a:lvl1pPr>
              <a:defRPr/>
            </a:lvl1pPr>
          </a:lstStyle>
          <a:p>
            <a:fld id="{B71CC58F-AFC4-4BAE-9DF7-556F8A1AD4D3}"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5230363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灯片编号占位符 1"/>
          <p:cNvSpPr>
            <a:spLocks noGrp="1"/>
          </p:cNvSpPr>
          <p:nvPr>
            <p:ph type="sldNum" sz="quarter" idx="10"/>
          </p:nvPr>
        </p:nvSpPr>
        <p:spPr/>
        <p:txBody>
          <a:bodyPr/>
          <a:lstStyle>
            <a:lvl1pPr>
              <a:defRPr/>
            </a:lvl1pPr>
          </a:lstStyle>
          <a:p>
            <a:fld id="{4AB0E815-735F-4EBC-A018-1A476A7B14EE}"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01008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5CBA5ECF-C694-4226-9FB7-A1F9EB43965C}"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295692641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灯片编号占位符 4"/>
          <p:cNvSpPr>
            <a:spLocks noGrp="1"/>
          </p:cNvSpPr>
          <p:nvPr>
            <p:ph type="sldNum" sz="quarter" idx="10"/>
          </p:nvPr>
        </p:nvSpPr>
        <p:spPr/>
        <p:txBody>
          <a:bodyPr/>
          <a:lstStyle>
            <a:lvl1pPr>
              <a:defRPr/>
            </a:lvl1pPr>
          </a:lstStyle>
          <a:p>
            <a:fld id="{311EE0DA-CB56-4220-A7CE-6940DD15D982}"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1910229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5A0DB9E1-54D3-4264-897C-D0A43A7EED3F}"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1359198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51613" y="188913"/>
            <a:ext cx="2124075" cy="5761037"/>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179388" y="188913"/>
            <a:ext cx="6219825" cy="576103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灯片编号占位符 3"/>
          <p:cNvSpPr>
            <a:spLocks noGrp="1"/>
          </p:cNvSpPr>
          <p:nvPr>
            <p:ph type="sldNum" sz="quarter" idx="10"/>
          </p:nvPr>
        </p:nvSpPr>
        <p:spPr/>
        <p:txBody>
          <a:bodyPr/>
          <a:lstStyle>
            <a:lvl1pPr>
              <a:defRPr/>
            </a:lvl1pPr>
          </a:lstStyle>
          <a:p>
            <a:fld id="{0110F7EC-8279-4C06-889D-5B4372304FB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4002167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179388" y="188913"/>
            <a:ext cx="6372225" cy="576262"/>
          </a:xfrm>
        </p:spPr>
        <p:txBody>
          <a:bodyPr/>
          <a:lstStyle/>
          <a:p>
            <a:r>
              <a:rPr lang="zh-CN" altLang="en-US" smtClean="0"/>
              <a:t>单击此处编辑母版标题样式</a:t>
            </a:r>
            <a:endParaRPr lang="zh-CN" altLang="en-US"/>
          </a:p>
        </p:txBody>
      </p:sp>
      <p:sp>
        <p:nvSpPr>
          <p:cNvPr id="3" name="文本占位符 2"/>
          <p:cNvSpPr>
            <a:spLocks noGrp="1"/>
          </p:cNvSpPr>
          <p:nvPr>
            <p:ph type="body" sz="half" idx="1"/>
          </p:nvPr>
        </p:nvSpPr>
        <p:spPr>
          <a:xfrm>
            <a:off x="457200" y="1600200"/>
            <a:ext cx="4032250" cy="4349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1850" y="1600200"/>
            <a:ext cx="4033838" cy="43497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灯片编号占位符 4"/>
          <p:cNvSpPr>
            <a:spLocks noGrp="1"/>
          </p:cNvSpPr>
          <p:nvPr>
            <p:ph type="sldNum" sz="quarter" idx="10"/>
          </p:nvPr>
        </p:nvSpPr>
        <p:spPr>
          <a:xfrm>
            <a:off x="6877050" y="6481763"/>
            <a:ext cx="2089150" cy="260350"/>
          </a:xfrm>
        </p:spPr>
        <p:txBody>
          <a:bodyPr/>
          <a:lstStyle>
            <a:lvl1pPr>
              <a:defRPr/>
            </a:lvl1pPr>
          </a:lstStyle>
          <a:p>
            <a:fld id="{9489E58A-62A9-4A75-9BBB-125F86F8F017}" type="slidenum">
              <a:rPr lang="zh-CN" altLang="en-US">
                <a:solidFill>
                  <a:srgbClr val="000000"/>
                </a:solidFill>
              </a:rPr>
              <a:pPr/>
              <a:t>‹#›</a:t>
            </a:fld>
            <a:endParaRPr lang="en-US" altLang="zh-CN">
              <a:solidFill>
                <a:srgbClr val="000000"/>
              </a:solidFill>
            </a:endParaRPr>
          </a:p>
        </p:txBody>
      </p:sp>
    </p:spTree>
    <p:extLst>
      <p:ext uri="{BB962C8B-B14F-4D97-AF65-F5344CB8AC3E}">
        <p14:creationId xmlns:p14="http://schemas.microsoft.com/office/powerpoint/2010/main" val="3782716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530820CF-B880-4189-942D-D702A7CBA730}" type="datetimeFigureOut">
              <a:rPr lang="zh-CN" altLang="en-US" smtClean="0"/>
              <a:t>2016/10/19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t>2016/10/19</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t>‹#›</a:t>
            </a:fld>
            <a:endParaRPr lang="zh-CN" altLang="en-US"/>
          </a:p>
        </p:txBody>
      </p:sp>
      <p:pic>
        <p:nvPicPr>
          <p:cNvPr id="1026" name="Picture 2"/>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463" y="57150"/>
            <a:ext cx="9107487"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87747" name="Rectangle 3"/>
          <p:cNvSpPr>
            <a:spLocks noGrp="1" noChangeArrowheads="1"/>
          </p:cNvSpPr>
          <p:nvPr>
            <p:ph type="title"/>
          </p:nvPr>
        </p:nvSpPr>
        <p:spPr bwMode="auto">
          <a:xfrm>
            <a:off x="179388" y="188913"/>
            <a:ext cx="637222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287748" name="Rectangle 4"/>
          <p:cNvSpPr>
            <a:spLocks noGrp="1" noChangeArrowheads="1"/>
          </p:cNvSpPr>
          <p:nvPr>
            <p:ph type="body" idx="1"/>
          </p:nvPr>
        </p:nvSpPr>
        <p:spPr bwMode="auto">
          <a:xfrm>
            <a:off x="457200" y="1600200"/>
            <a:ext cx="8218488" cy="434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287749" name="Rectangle 5"/>
          <p:cNvSpPr>
            <a:spLocks noGrp="1" noChangeArrowheads="1"/>
          </p:cNvSpPr>
          <p:nvPr>
            <p:ph type="sldNum" sz="quarter" idx="4"/>
          </p:nvPr>
        </p:nvSpPr>
        <p:spPr bwMode="auto">
          <a:xfrm>
            <a:off x="6877050" y="6481763"/>
            <a:ext cx="2089150" cy="26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mn-lt"/>
                <a:ea typeface="+mn-ea"/>
              </a:defRPr>
            </a:lvl1pPr>
          </a:lstStyle>
          <a:p>
            <a:pPr fontAlgn="base">
              <a:spcBef>
                <a:spcPct val="0"/>
              </a:spcBef>
              <a:spcAft>
                <a:spcPct val="0"/>
              </a:spcAft>
            </a:pPr>
            <a:fld id="{F3647971-4ED8-4DBB-9CCC-DB42047E73FC}" type="slidenum">
              <a:rPr lang="zh-CN" altLang="en-US" smtClean="0">
                <a:solidFill>
                  <a:srgbClr val="000000"/>
                </a:solidFill>
              </a:rPr>
              <a:pPr fontAlgn="base">
                <a:spcBef>
                  <a:spcPct val="0"/>
                </a:spcBef>
                <a:spcAft>
                  <a:spcPct val="0"/>
                </a:spcAft>
              </a:pPr>
              <a:t>‹#›</a:t>
            </a:fld>
            <a:endParaRPr lang="en-US" altLang="zh-CN" smtClean="0">
              <a:solidFill>
                <a:srgbClr val="000000"/>
              </a:solidFill>
            </a:endParaRPr>
          </a:p>
        </p:txBody>
      </p:sp>
      <p:pic>
        <p:nvPicPr>
          <p:cNvPr id="287750" name="Picture 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7463" y="57150"/>
            <a:ext cx="9107487" cy="674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008781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rtl="0" fontAlgn="base">
        <a:spcBef>
          <a:spcPct val="0"/>
        </a:spcBef>
        <a:spcAft>
          <a:spcPct val="0"/>
        </a:spcAft>
        <a:defRPr sz="3600">
          <a:solidFill>
            <a:schemeClr val="tx2"/>
          </a:solidFill>
          <a:latin typeface="+mj-lt"/>
          <a:ea typeface="+mj-ea"/>
          <a:cs typeface="+mj-cs"/>
        </a:defRPr>
      </a:lvl1pPr>
      <a:lvl2pPr algn="l" rtl="0" fontAlgn="base">
        <a:spcBef>
          <a:spcPct val="0"/>
        </a:spcBef>
        <a:spcAft>
          <a:spcPct val="0"/>
        </a:spcAft>
        <a:defRPr sz="3600">
          <a:solidFill>
            <a:schemeClr val="tx2"/>
          </a:solidFill>
          <a:latin typeface="Arial" charset="0"/>
          <a:ea typeface="宋体" pitchFamily="2" charset="-122"/>
        </a:defRPr>
      </a:lvl2pPr>
      <a:lvl3pPr algn="l" rtl="0" fontAlgn="base">
        <a:spcBef>
          <a:spcPct val="0"/>
        </a:spcBef>
        <a:spcAft>
          <a:spcPct val="0"/>
        </a:spcAft>
        <a:defRPr sz="3600">
          <a:solidFill>
            <a:schemeClr val="tx2"/>
          </a:solidFill>
          <a:latin typeface="Arial" charset="0"/>
          <a:ea typeface="宋体" pitchFamily="2" charset="-122"/>
        </a:defRPr>
      </a:lvl3pPr>
      <a:lvl4pPr algn="l" rtl="0" fontAlgn="base">
        <a:spcBef>
          <a:spcPct val="0"/>
        </a:spcBef>
        <a:spcAft>
          <a:spcPct val="0"/>
        </a:spcAft>
        <a:defRPr sz="3600">
          <a:solidFill>
            <a:schemeClr val="tx2"/>
          </a:solidFill>
          <a:latin typeface="Arial" charset="0"/>
          <a:ea typeface="宋体" pitchFamily="2" charset="-122"/>
        </a:defRPr>
      </a:lvl4pPr>
      <a:lvl5pPr algn="l" rtl="0" fontAlgn="base">
        <a:spcBef>
          <a:spcPct val="0"/>
        </a:spcBef>
        <a:spcAft>
          <a:spcPct val="0"/>
        </a:spcAft>
        <a:defRPr sz="3600">
          <a:solidFill>
            <a:schemeClr val="tx2"/>
          </a:solidFill>
          <a:latin typeface="Arial" charset="0"/>
          <a:ea typeface="宋体" pitchFamily="2" charset="-122"/>
        </a:defRPr>
      </a:lvl5pPr>
      <a:lvl6pPr marL="457200" algn="l" rtl="0" fontAlgn="base">
        <a:spcBef>
          <a:spcPct val="0"/>
        </a:spcBef>
        <a:spcAft>
          <a:spcPct val="0"/>
        </a:spcAft>
        <a:defRPr sz="3600">
          <a:solidFill>
            <a:schemeClr val="tx2"/>
          </a:solidFill>
          <a:latin typeface="Arial" charset="0"/>
          <a:ea typeface="宋体" pitchFamily="2" charset="-122"/>
        </a:defRPr>
      </a:lvl6pPr>
      <a:lvl7pPr marL="914400" algn="l" rtl="0" fontAlgn="base">
        <a:spcBef>
          <a:spcPct val="0"/>
        </a:spcBef>
        <a:spcAft>
          <a:spcPct val="0"/>
        </a:spcAft>
        <a:defRPr sz="3600">
          <a:solidFill>
            <a:schemeClr val="tx2"/>
          </a:solidFill>
          <a:latin typeface="Arial" charset="0"/>
          <a:ea typeface="宋体" pitchFamily="2" charset="-122"/>
        </a:defRPr>
      </a:lvl7pPr>
      <a:lvl8pPr marL="1371600" algn="l" rtl="0" fontAlgn="base">
        <a:spcBef>
          <a:spcPct val="0"/>
        </a:spcBef>
        <a:spcAft>
          <a:spcPct val="0"/>
        </a:spcAft>
        <a:defRPr sz="3600">
          <a:solidFill>
            <a:schemeClr val="tx2"/>
          </a:solidFill>
          <a:latin typeface="Arial" charset="0"/>
          <a:ea typeface="宋体" pitchFamily="2" charset="-122"/>
        </a:defRPr>
      </a:lvl8pPr>
      <a:lvl9pPr marL="1828800" algn="l" rtl="0" fontAlgn="base">
        <a:spcBef>
          <a:spcPct val="0"/>
        </a:spcBef>
        <a:spcAft>
          <a:spcPct val="0"/>
        </a:spcAft>
        <a:defRPr sz="3600">
          <a:solidFill>
            <a:schemeClr val="tx2"/>
          </a:solidFill>
          <a:latin typeface="Arial" charset="0"/>
          <a:ea typeface="宋体"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187450" y="1917700"/>
            <a:ext cx="7129463" cy="2232025"/>
          </a:xfrm>
        </p:spPr>
        <p:txBody>
          <a:bodyPr/>
          <a:lstStyle/>
          <a:p>
            <a:pPr algn="ctr"/>
            <a:r>
              <a:rPr lang="zh-CN" altLang="en-US" sz="5400" i="1">
                <a:solidFill>
                  <a:srgbClr val="000000"/>
                </a:solidFill>
              </a:rPr>
              <a:t/>
            </a:r>
            <a:br>
              <a:rPr lang="zh-CN" altLang="en-US" sz="5400" i="1">
                <a:solidFill>
                  <a:srgbClr val="000000"/>
                </a:solidFill>
              </a:rPr>
            </a:br>
            <a:endParaRPr lang="zh-CN" altLang="en-US" sz="5400" b="1" i="1">
              <a:solidFill>
                <a:srgbClr val="000000"/>
              </a:solidFill>
            </a:endParaRPr>
          </a:p>
        </p:txBody>
      </p:sp>
      <p:sp>
        <p:nvSpPr>
          <p:cNvPr id="2051" name="Rectangle 3"/>
          <p:cNvSpPr>
            <a:spLocks noGrp="1" noChangeArrowheads="1"/>
          </p:cNvSpPr>
          <p:nvPr>
            <p:ph type="subTitle" idx="1"/>
          </p:nvPr>
        </p:nvSpPr>
        <p:spPr>
          <a:xfrm>
            <a:off x="1116013" y="3500438"/>
            <a:ext cx="7126287" cy="503237"/>
          </a:xfrm>
        </p:spPr>
        <p:txBody>
          <a:bodyPr/>
          <a:lstStyle/>
          <a:p>
            <a:pPr>
              <a:lnSpc>
                <a:spcPct val="80000"/>
              </a:lnSpc>
            </a:pPr>
            <a:r>
              <a:rPr lang="zh-CN" altLang="en-US" b="1" dirty="0">
                <a:solidFill>
                  <a:srgbClr val="000000"/>
                </a:solidFill>
              </a:rPr>
              <a:t>第</a:t>
            </a:r>
            <a:r>
              <a:rPr lang="en-US" altLang="zh-CN" b="1" dirty="0">
                <a:solidFill>
                  <a:srgbClr val="000000"/>
                </a:solidFill>
              </a:rPr>
              <a:t>5</a:t>
            </a:r>
            <a:r>
              <a:rPr lang="zh-CN" altLang="en-US" b="1" dirty="0">
                <a:solidFill>
                  <a:srgbClr val="000000"/>
                </a:solidFill>
              </a:rPr>
              <a:t>章  综合布线系统设计及</a:t>
            </a:r>
            <a:r>
              <a:rPr lang="zh-CN" altLang="en-US" b="1" dirty="0" smtClean="0">
                <a:solidFill>
                  <a:srgbClr val="000000"/>
                </a:solidFill>
              </a:rPr>
              <a:t>验收（一）</a:t>
            </a:r>
            <a:endParaRPr lang="zh-CN" altLang="en-US" b="1" dirty="0">
              <a:solidFill>
                <a:srgbClr val="000000"/>
              </a:solidFill>
            </a:endParaRPr>
          </a:p>
        </p:txBody>
      </p:sp>
      <p:sp>
        <p:nvSpPr>
          <p:cNvPr id="2052" name="Rectangle 4"/>
          <p:cNvSpPr>
            <a:spLocks noChangeArrowheads="1"/>
          </p:cNvSpPr>
          <p:nvPr/>
        </p:nvSpPr>
        <p:spPr bwMode="auto">
          <a:xfrm>
            <a:off x="2124075" y="2276475"/>
            <a:ext cx="4895850" cy="719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latinLnBrk="1" hangingPunct="1"/>
            <a:r>
              <a:rPr kumimoji="1" lang="zh-CN" altLang="en-US" sz="4000">
                <a:solidFill>
                  <a:srgbClr val="000000"/>
                </a:solidFill>
                <a:latin typeface="Gulim" pitchFamily="34" charset="-127"/>
              </a:rPr>
              <a:t>综合布线技术与工程</a:t>
            </a:r>
          </a:p>
        </p:txBody>
      </p:sp>
    </p:spTree>
    <p:extLst>
      <p:ext uri="{BB962C8B-B14F-4D97-AF65-F5344CB8AC3E}">
        <p14:creationId xmlns:p14="http://schemas.microsoft.com/office/powerpoint/2010/main" val="36374564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89091" name="Rectangle 3"/>
          <p:cNvSpPr>
            <a:spLocks noGrp="1" noChangeArrowheads="1"/>
          </p:cNvSpPr>
          <p:nvPr>
            <p:ph type="body" idx="1"/>
          </p:nvPr>
        </p:nvSpPr>
        <p:spPr>
          <a:xfrm>
            <a:off x="539750" y="1341438"/>
            <a:ext cx="7766050" cy="4968875"/>
          </a:xfrm>
        </p:spPr>
        <p:txBody>
          <a:bodyPr/>
          <a:lstStyle/>
          <a:p>
            <a:pPr>
              <a:buFont typeface="Wingdings" pitchFamily="2" charset="2"/>
              <a:buChar char="n"/>
            </a:pPr>
            <a:r>
              <a:rPr lang="zh-CN" altLang="en-US" sz="2000"/>
              <a:t>配线子系统（水平子系统）应由工作区的信息插座模块、信息插座模块至电信间配线设备</a:t>
            </a:r>
            <a:r>
              <a:rPr lang="en-US" altLang="zh-CN" sz="2000"/>
              <a:t>(FD)</a:t>
            </a:r>
            <a:r>
              <a:rPr lang="zh-CN" altLang="en-US" sz="2000"/>
              <a:t>的配线电缆和光缆、电信间的配线设备及设备线缆和跳线等组成。</a:t>
            </a:r>
          </a:p>
          <a:p>
            <a:pPr>
              <a:buFont typeface="Wingdings" pitchFamily="2" charset="2"/>
              <a:buChar char="n"/>
            </a:pPr>
            <a:r>
              <a:rPr lang="zh-CN" altLang="en-US" sz="2000"/>
              <a:t>配线子系统的设计涉及水平布线系统的网络拓扑结构、布线路由、管槽的设计、线缆类型的选择、线缆长度的确定、线缆布放和设备的配置等内容。</a:t>
            </a:r>
          </a:p>
          <a:p>
            <a:pPr>
              <a:buFont typeface="Wingdings" pitchFamily="2" charset="2"/>
              <a:buChar char="n"/>
            </a:pPr>
            <a:r>
              <a:rPr lang="zh-CN" altLang="en-US" sz="2000"/>
              <a:t>配线子系统通常采用星型网络拓扑结构，它以楼层配线架</a:t>
            </a:r>
            <a:r>
              <a:rPr lang="en-US" altLang="zh-CN" sz="2000"/>
              <a:t>FD</a:t>
            </a:r>
            <a:r>
              <a:rPr lang="zh-CN" altLang="en-US" sz="2000"/>
              <a:t>为主结点，各工作区信息插座为分结点，二者之间采用独立的线路相互连接，形成以</a:t>
            </a:r>
            <a:r>
              <a:rPr lang="en-US" altLang="zh-CN" sz="2000"/>
              <a:t>FD</a:t>
            </a:r>
            <a:r>
              <a:rPr lang="zh-CN" altLang="en-US" sz="2000"/>
              <a:t>为中心向工作区信息插座辐射的星型网络。</a:t>
            </a:r>
          </a:p>
          <a:p>
            <a:pPr>
              <a:buFont typeface="Wingdings" pitchFamily="2" charset="2"/>
              <a:buChar char="n"/>
            </a:pPr>
            <a:r>
              <a:rPr lang="zh-CN" altLang="en-US" sz="2000"/>
              <a:t>通常用双绞线敷设水平布线系统，此时水平布线子系统的最大长度为</a:t>
            </a:r>
            <a:r>
              <a:rPr lang="en-US" altLang="zh-CN" sz="2000"/>
              <a:t>90m</a:t>
            </a:r>
            <a:r>
              <a:rPr lang="zh-CN" altLang="en-US" sz="2000"/>
              <a:t>。</a:t>
            </a:r>
          </a:p>
        </p:txBody>
      </p:sp>
    </p:spTree>
    <p:extLst>
      <p:ext uri="{BB962C8B-B14F-4D97-AF65-F5344CB8AC3E}">
        <p14:creationId xmlns:p14="http://schemas.microsoft.com/office/powerpoint/2010/main" val="23776669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90115" name="Rectangle 3"/>
          <p:cNvSpPr>
            <a:spLocks noGrp="1" noChangeArrowheads="1"/>
          </p:cNvSpPr>
          <p:nvPr>
            <p:ph type="body" idx="1"/>
          </p:nvPr>
        </p:nvSpPr>
        <p:spPr>
          <a:xfrm>
            <a:off x="530225" y="1384300"/>
            <a:ext cx="8218488" cy="4349750"/>
          </a:xfrm>
        </p:spPr>
        <p:txBody>
          <a:bodyPr/>
          <a:lstStyle/>
          <a:p>
            <a:pPr>
              <a:buFontTx/>
              <a:buNone/>
            </a:pPr>
            <a:r>
              <a:rPr lang="en-US" altLang="zh-CN" sz="2400" b="1"/>
              <a:t>5.2.1 </a:t>
            </a:r>
            <a:r>
              <a:rPr lang="zh-CN" altLang="en-US" sz="2400" b="1"/>
              <a:t>管槽布线路由设计</a:t>
            </a:r>
          </a:p>
          <a:p>
            <a:pPr>
              <a:buFont typeface="Wingdings" pitchFamily="2" charset="2"/>
              <a:buChar char="n"/>
            </a:pPr>
            <a:r>
              <a:rPr lang="zh-CN" altLang="en-US" sz="2000"/>
              <a:t>管槽系统是综合布线系统的基础设施之一，对于新建建筑物，要求与建筑设计和施工同步进行。</a:t>
            </a:r>
          </a:p>
          <a:p>
            <a:pPr>
              <a:buFont typeface="Wingdings" pitchFamily="2" charset="2"/>
              <a:buChar char="n"/>
            </a:pPr>
            <a:r>
              <a:rPr lang="zh-CN" altLang="en-US" sz="2000"/>
              <a:t>在综合布线系统总体方案决定后，对于管槽系统需要预留管槽的位置和尺寸、洞孔的规格和数量以及其它特殊工艺要求（如防火要求或与其它管线的间距等）</a:t>
            </a:r>
            <a:r>
              <a:rPr lang="en-US" altLang="zh-CN" sz="2000"/>
              <a:t>,</a:t>
            </a:r>
            <a:r>
              <a:rPr lang="zh-CN" altLang="en-US" sz="2000"/>
              <a:t>这些资料要及早提供给建筑设计单位，以便在建筑设计中一并考虑。</a:t>
            </a:r>
          </a:p>
          <a:p>
            <a:pPr>
              <a:buFont typeface="Wingdings" pitchFamily="2" charset="2"/>
              <a:buChar char="n"/>
            </a:pPr>
            <a:r>
              <a:rPr lang="zh-CN" altLang="zh-CN" sz="2000"/>
              <a:t>管槽系统是由引入管路、电缆竖井和槽道、楼层管路（包括槽道和工作区管路）和联络管路等组成。它们的走向、路由、位置、管径和槽道的规格以及与设备间、电信间等的连接，都要从整体和系统的角度来统一考虑。此外，对于引入管路和公用通信网的地下管路的连接，也要做到互相衔接，配合协调，不应产生脱节和矛盾等现象。 </a:t>
            </a:r>
          </a:p>
        </p:txBody>
      </p:sp>
    </p:spTree>
    <p:extLst>
      <p:ext uri="{BB962C8B-B14F-4D97-AF65-F5344CB8AC3E}">
        <p14:creationId xmlns:p14="http://schemas.microsoft.com/office/powerpoint/2010/main" val="19750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93187" name="Rectangle 3"/>
          <p:cNvSpPr>
            <a:spLocks noGrp="1" noChangeArrowheads="1"/>
          </p:cNvSpPr>
          <p:nvPr>
            <p:ph type="body" idx="1"/>
          </p:nvPr>
        </p:nvSpPr>
        <p:spPr>
          <a:xfrm>
            <a:off x="468313" y="1341438"/>
            <a:ext cx="7723187" cy="3965575"/>
          </a:xfrm>
        </p:spPr>
        <p:txBody>
          <a:bodyPr>
            <a:normAutofit lnSpcReduction="10000"/>
          </a:bodyPr>
          <a:lstStyle/>
          <a:p>
            <a:pPr>
              <a:buFont typeface="Wingdings" pitchFamily="2" charset="2"/>
              <a:buChar char="n"/>
            </a:pPr>
            <a:r>
              <a:rPr lang="zh-CN" altLang="zh-CN" sz="2000"/>
              <a:t>对于原有建筑改造成智能建筑而增设综合布线系统的管槽系统设计，应仔细了解建筑物的结构，而设计出合理的垂直和水平的管槽系统。</a:t>
            </a:r>
          </a:p>
          <a:p>
            <a:pPr>
              <a:buFont typeface="Wingdings" pitchFamily="2" charset="2"/>
              <a:buChar char="n"/>
            </a:pPr>
            <a:r>
              <a:rPr lang="zh-CN" altLang="zh-CN" sz="2000"/>
              <a:t>由于水平布线路由遍及整座建筑物，因此水平布线路由是影响综合布线工程美观程度的关键。</a:t>
            </a:r>
            <a:endParaRPr lang="zh-CN" altLang="en-US" sz="2000"/>
          </a:p>
          <a:p>
            <a:pPr>
              <a:buFont typeface="Wingdings" pitchFamily="2" charset="2"/>
              <a:buChar char="n"/>
            </a:pPr>
            <a:r>
              <a:rPr lang="zh-CN" altLang="zh-CN" sz="2000"/>
              <a:t>水平管槽系统有明敷设和暗敷设两种，通常暗敷设是沿楼层的地板、楼顶吊顶和墙体内预埋管槽布线，明敷设沿墙面和无吊顶走廊布线</a:t>
            </a:r>
            <a:r>
              <a:rPr lang="zh-CN" altLang="en-US" sz="2000"/>
              <a:t>。</a:t>
            </a:r>
            <a:endParaRPr lang="en-US" altLang="zh-CN" sz="2000"/>
          </a:p>
          <a:p>
            <a:pPr>
              <a:buFont typeface="Wingdings" pitchFamily="2" charset="2"/>
              <a:buChar char="n"/>
            </a:pPr>
            <a:r>
              <a:rPr lang="zh-CN" altLang="zh-CN" sz="2000"/>
              <a:t>新建的智能化建筑中，应采用暗敷设方式</a:t>
            </a:r>
            <a:endParaRPr lang="zh-CN" altLang="en-US" sz="2000"/>
          </a:p>
          <a:p>
            <a:pPr>
              <a:buFont typeface="Wingdings" pitchFamily="2" charset="2"/>
              <a:buChar char="n"/>
            </a:pPr>
            <a:r>
              <a:rPr lang="zh-CN" altLang="zh-CN" sz="2000"/>
              <a:t>对原有建筑改造成智能化建筑需增设综合布线系统时，可根据工程实际尽量创造条件采用暗敷管槽系统，只有在不得已时，才允许采用明敷管槽系统。</a:t>
            </a:r>
          </a:p>
        </p:txBody>
      </p:sp>
    </p:spTree>
    <p:extLst>
      <p:ext uri="{BB962C8B-B14F-4D97-AF65-F5344CB8AC3E}">
        <p14:creationId xmlns:p14="http://schemas.microsoft.com/office/powerpoint/2010/main" val="29957754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95587" name="Rectangle 3"/>
          <p:cNvSpPr>
            <a:spLocks noGrp="1" noChangeArrowheads="1"/>
          </p:cNvSpPr>
          <p:nvPr>
            <p:ph type="body" idx="1"/>
          </p:nvPr>
        </p:nvSpPr>
        <p:spPr>
          <a:xfrm>
            <a:off x="468313" y="1341438"/>
            <a:ext cx="7793037" cy="3800475"/>
          </a:xfrm>
        </p:spPr>
        <p:txBody>
          <a:bodyPr/>
          <a:lstStyle/>
          <a:p>
            <a:pPr>
              <a:lnSpc>
                <a:spcPct val="80000"/>
              </a:lnSpc>
              <a:buFont typeface="Wingdings" pitchFamily="2" charset="2"/>
              <a:buChar char="n"/>
            </a:pPr>
            <a:r>
              <a:rPr lang="zh-CN" altLang="zh-CN" sz="2000"/>
              <a:t>水平布线就是将线缆从楼层配线间连接到工作区的信息插座上。</a:t>
            </a:r>
            <a:endParaRPr lang="zh-CN" altLang="en-US" sz="2000"/>
          </a:p>
          <a:p>
            <a:pPr>
              <a:lnSpc>
                <a:spcPct val="80000"/>
              </a:lnSpc>
              <a:buFont typeface="Wingdings" pitchFamily="2" charset="2"/>
              <a:buChar char="n"/>
            </a:pPr>
            <a:r>
              <a:rPr lang="zh-CN" altLang="zh-CN" sz="2000"/>
              <a:t>综合布线工程施工的对象有新建建筑、扩建（包括改建</a:t>
            </a:r>
            <a:r>
              <a:rPr lang="zh-CN" altLang="en-US" sz="2000"/>
              <a:t>）</a:t>
            </a:r>
            <a:r>
              <a:rPr lang="zh-CN" altLang="zh-CN" sz="2000"/>
              <a:t>建筑和已建建筑等多种情况；有不同用途的办公楼、写字楼、教学楼、住宅楼、学生宿舍等；有钢筋混凝土结构、砖混结构等不同的建筑结构。</a:t>
            </a:r>
            <a:endParaRPr lang="zh-CN" altLang="en-US" sz="2000"/>
          </a:p>
          <a:p>
            <a:pPr>
              <a:lnSpc>
                <a:spcPct val="80000"/>
              </a:lnSpc>
              <a:buFont typeface="Wingdings" pitchFamily="2" charset="2"/>
              <a:buChar char="n"/>
            </a:pPr>
            <a:r>
              <a:rPr lang="zh-CN" altLang="zh-CN" sz="2000"/>
              <a:t>设计水平布线子系统的路由时要根据建筑物的使用用途和结构特点，从布线规范、便于施工、路由最短、工程造价、隐蔽、美观和和扩充方便等几个方面考虑。</a:t>
            </a:r>
            <a:endParaRPr lang="zh-CN" altLang="en-US" sz="2000"/>
          </a:p>
          <a:p>
            <a:pPr>
              <a:lnSpc>
                <a:spcPct val="80000"/>
              </a:lnSpc>
              <a:buFont typeface="Wingdings" pitchFamily="2" charset="2"/>
              <a:buChar char="n"/>
            </a:pPr>
            <a:r>
              <a:rPr lang="zh-CN" altLang="zh-CN" sz="2000"/>
              <a:t>在设计中，往往会存在一些矛盾，考虑了布线规范却影响了建筑物的美观，考虑了路由长短却增加了施工难度，所以，设计水平子系统必须折衷考虑，对于结构复杂的建筑物一般都设计多套路由方案，通过对比分析，选取一个较佳的水平布线方案。</a:t>
            </a:r>
            <a:endParaRPr lang="en-US" altLang="zh-CN" sz="2000"/>
          </a:p>
        </p:txBody>
      </p:sp>
    </p:spTree>
    <p:extLst>
      <p:ext uri="{BB962C8B-B14F-4D97-AF65-F5344CB8AC3E}">
        <p14:creationId xmlns:p14="http://schemas.microsoft.com/office/powerpoint/2010/main" val="13335101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68313"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92163" name="Rectangle 3"/>
          <p:cNvSpPr>
            <a:spLocks noGrp="1" noChangeArrowheads="1"/>
          </p:cNvSpPr>
          <p:nvPr>
            <p:ph type="body" idx="1"/>
          </p:nvPr>
        </p:nvSpPr>
        <p:spPr>
          <a:xfrm>
            <a:off x="468313" y="1341438"/>
            <a:ext cx="8148637" cy="4019550"/>
          </a:xfrm>
        </p:spPr>
        <p:txBody>
          <a:bodyPr/>
          <a:lstStyle/>
          <a:p>
            <a:pPr>
              <a:lnSpc>
                <a:spcPct val="80000"/>
              </a:lnSpc>
              <a:buFontTx/>
              <a:buNone/>
            </a:pPr>
            <a:r>
              <a:rPr lang="en-US" altLang="zh-CN" sz="2400"/>
              <a:t>1 </a:t>
            </a:r>
            <a:r>
              <a:rPr lang="zh-CN" altLang="en-US" sz="2400"/>
              <a:t>暗敷设布线方式</a:t>
            </a:r>
          </a:p>
          <a:p>
            <a:pPr>
              <a:lnSpc>
                <a:spcPct val="80000"/>
              </a:lnSpc>
              <a:buFontTx/>
              <a:buNone/>
            </a:pPr>
            <a:r>
              <a:rPr lang="zh-CN" altLang="en-US"/>
              <a:t>      </a:t>
            </a:r>
            <a:r>
              <a:rPr lang="zh-CN" altLang="en-US" sz="2000"/>
              <a:t>暗敷设通常沿楼层的地板、楼顶吊顶、墙体内预埋管布线。这种方式适合于建筑物设计与建设时已考虑综合布线系统的场合。</a:t>
            </a:r>
          </a:p>
          <a:p>
            <a:pPr lvl="1">
              <a:lnSpc>
                <a:spcPct val="80000"/>
              </a:lnSpc>
              <a:buFontTx/>
              <a:buNone/>
            </a:pPr>
            <a:r>
              <a:rPr lang="zh-CN" altLang="en-US" sz="2000">
                <a:solidFill>
                  <a:srgbClr val="000000"/>
                </a:solidFill>
              </a:rPr>
              <a:t>（</a:t>
            </a:r>
            <a:r>
              <a:rPr lang="en-US" altLang="zh-CN" sz="2000">
                <a:solidFill>
                  <a:srgbClr val="000000"/>
                </a:solidFill>
              </a:rPr>
              <a:t>1</a:t>
            </a:r>
            <a:r>
              <a:rPr lang="zh-CN" altLang="en-US" sz="2000">
                <a:solidFill>
                  <a:srgbClr val="000000"/>
                </a:solidFill>
              </a:rPr>
              <a:t>）天花板吊顶内敷设线缆方式</a:t>
            </a:r>
          </a:p>
          <a:p>
            <a:pPr>
              <a:lnSpc>
                <a:spcPct val="80000"/>
              </a:lnSpc>
              <a:buFontTx/>
              <a:buNone/>
            </a:pPr>
            <a:r>
              <a:rPr lang="zh-CN" altLang="en-US" sz="2000"/>
              <a:t>       天花板吊顶内敷设线缆方式，适合于新建建筑和有天花板吊顶的已建建筑的综合布线工程。有</a:t>
            </a:r>
            <a:r>
              <a:rPr lang="en-US" altLang="zh-CN" sz="2000"/>
              <a:t>3</a:t>
            </a:r>
            <a:r>
              <a:rPr lang="zh-CN" altLang="en-US" sz="2000"/>
              <a:t>种方式，都要求有一定的操作空间，以利于施工和维护，但操作空间也不宜过大，否则将增加楼层高度和工程造价。此外，在天花板或吊顶的适当地方应设置检查口，以便日后维护检修。</a:t>
            </a:r>
          </a:p>
          <a:p>
            <a:pPr lvl="2">
              <a:lnSpc>
                <a:spcPct val="80000"/>
              </a:lnSpc>
            </a:pPr>
            <a:r>
              <a:rPr lang="zh-CN" altLang="en-US" sz="2000"/>
              <a:t>分区方式</a:t>
            </a:r>
          </a:p>
          <a:p>
            <a:pPr lvl="2">
              <a:lnSpc>
                <a:spcPct val="80000"/>
              </a:lnSpc>
            </a:pPr>
            <a:r>
              <a:rPr lang="zh-CN" altLang="en-US" sz="2000"/>
              <a:t>内部布线方式</a:t>
            </a:r>
          </a:p>
          <a:p>
            <a:pPr lvl="2">
              <a:lnSpc>
                <a:spcPct val="80000"/>
              </a:lnSpc>
            </a:pPr>
            <a:r>
              <a:rPr lang="zh-CN" altLang="en-US" sz="2000"/>
              <a:t>电缆槽道方式</a:t>
            </a:r>
            <a:endParaRPr lang="en-US" altLang="zh-CN" sz="2000"/>
          </a:p>
        </p:txBody>
      </p:sp>
    </p:spTree>
    <p:extLst>
      <p:ext uri="{BB962C8B-B14F-4D97-AF65-F5344CB8AC3E}">
        <p14:creationId xmlns:p14="http://schemas.microsoft.com/office/powerpoint/2010/main" val="1847909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96259" name="Rectangle 3"/>
          <p:cNvSpPr>
            <a:spLocks noGrp="1" noChangeArrowheads="1"/>
          </p:cNvSpPr>
          <p:nvPr>
            <p:ph type="body" idx="1"/>
          </p:nvPr>
        </p:nvSpPr>
        <p:spPr>
          <a:xfrm>
            <a:off x="468313" y="1385888"/>
            <a:ext cx="8353425" cy="5472112"/>
          </a:xfrm>
        </p:spPr>
        <p:txBody>
          <a:bodyPr/>
          <a:lstStyle/>
          <a:p>
            <a:pPr>
              <a:buFontTx/>
              <a:buNone/>
            </a:pPr>
            <a:r>
              <a:rPr lang="zh-CN" altLang="en-US"/>
              <a:t>    </a:t>
            </a:r>
            <a:r>
              <a:rPr lang="zh-CN" altLang="en-US" sz="2400"/>
              <a:t>图</a:t>
            </a:r>
            <a:r>
              <a:rPr lang="en-US" altLang="zh-CN" sz="2400"/>
              <a:t>5-2  </a:t>
            </a:r>
            <a:r>
              <a:rPr lang="zh-CN" altLang="en-US" sz="2400"/>
              <a:t>先走吊顶内的槽道再穿过支管至信息出口</a:t>
            </a:r>
            <a:endParaRPr lang="en-US" altLang="zh-CN" sz="2400"/>
          </a:p>
        </p:txBody>
      </p:sp>
      <p:sp>
        <p:nvSpPr>
          <p:cNvPr id="96260"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96262" name="Picture 6" descr="5-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16013" y="2133600"/>
            <a:ext cx="7416800" cy="444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99063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539750" y="836613"/>
            <a:ext cx="6372225" cy="431800"/>
          </a:xfrm>
        </p:spPr>
        <p:txBody>
          <a:bodyPr>
            <a:normAutofit fontScale="90000"/>
          </a:bodyPr>
          <a:lstStyle/>
          <a:p>
            <a:r>
              <a:rPr lang="en-US" altLang="zh-CN" sz="2400" b="1">
                <a:solidFill>
                  <a:srgbClr val="000000"/>
                </a:solidFill>
              </a:rPr>
              <a:t>5.2  </a:t>
            </a:r>
            <a:r>
              <a:rPr lang="zh-CN" altLang="en-US" sz="2400" b="1">
                <a:solidFill>
                  <a:srgbClr val="000000"/>
                </a:solidFill>
              </a:rPr>
              <a:t>配线子系统设计</a:t>
            </a:r>
          </a:p>
        </p:txBody>
      </p:sp>
      <p:sp>
        <p:nvSpPr>
          <p:cNvPr id="97283" name="Rectangle 3"/>
          <p:cNvSpPr>
            <a:spLocks noGrp="1" noChangeArrowheads="1"/>
          </p:cNvSpPr>
          <p:nvPr>
            <p:ph type="body" idx="1"/>
          </p:nvPr>
        </p:nvSpPr>
        <p:spPr>
          <a:xfrm>
            <a:off x="468313" y="1385888"/>
            <a:ext cx="8353425" cy="5472112"/>
          </a:xfrm>
        </p:spPr>
        <p:txBody>
          <a:bodyPr/>
          <a:lstStyle/>
          <a:p>
            <a:pPr>
              <a:lnSpc>
                <a:spcPct val="80000"/>
              </a:lnSpc>
              <a:buFontTx/>
              <a:buNone/>
            </a:pPr>
            <a:r>
              <a:rPr lang="en-US" altLang="zh-CN" sz="2400"/>
              <a:t>1 </a:t>
            </a:r>
            <a:r>
              <a:rPr lang="zh-CN" altLang="en-US" sz="2400"/>
              <a:t>暗敷设布线方式</a:t>
            </a:r>
          </a:p>
          <a:p>
            <a:pPr>
              <a:lnSpc>
                <a:spcPct val="80000"/>
              </a:lnSpc>
              <a:buFont typeface="Wingdings" pitchFamily="2" charset="2"/>
              <a:buNone/>
            </a:pPr>
            <a:r>
              <a:rPr lang="zh-CN" altLang="en-US"/>
              <a:t> </a:t>
            </a:r>
            <a:r>
              <a:rPr lang="zh-CN" altLang="en-US" sz="2000"/>
              <a:t>（</a:t>
            </a:r>
            <a:r>
              <a:rPr lang="en-US" altLang="zh-CN" sz="2000"/>
              <a:t>2</a:t>
            </a:r>
            <a:r>
              <a:rPr lang="zh-CN" altLang="en-US" sz="2000"/>
              <a:t>）地板下敷设线缆方式</a:t>
            </a:r>
          </a:p>
          <a:p>
            <a:pPr>
              <a:lnSpc>
                <a:spcPct val="80000"/>
              </a:lnSpc>
              <a:buFontTx/>
              <a:buNone/>
            </a:pPr>
            <a:r>
              <a:rPr lang="zh-CN" altLang="en-US" sz="2000" b="1"/>
              <a:t>     </a:t>
            </a:r>
            <a:r>
              <a:rPr lang="zh-CN" altLang="en-US" sz="2000"/>
              <a:t>地板下敷设线缆方式在智能化建筑中使用较为广泛，尤其对新建和扩建的房屋建筑更为适宜。由于线缆敷设在地板下面，既不影响美观，又无须考虑其荷重，施工安装和维护检修均较方便。加上操作空间大，劳动条件好，所以深受施工和维护人员欢迎。地板下的布线方式主要有地面线槽布线方式、蜂窝状地板布线方式和高架地板布线方式</a:t>
            </a:r>
            <a:r>
              <a:rPr lang="en-US" altLang="zh-CN" sz="2000"/>
              <a:t>3</a:t>
            </a:r>
            <a:r>
              <a:rPr lang="zh-CN" altLang="en-US" sz="2000"/>
              <a:t>种，此外，直接埋管方式也属于地板下敷设线缆方式，可根据客观环境条件予以选用。上述几种方法可以单独使用，也可混合使用。</a:t>
            </a:r>
          </a:p>
          <a:p>
            <a:pPr lvl="1">
              <a:lnSpc>
                <a:spcPct val="80000"/>
              </a:lnSpc>
            </a:pPr>
            <a:r>
              <a:rPr lang="zh-CN" altLang="en-US" sz="2000">
                <a:solidFill>
                  <a:srgbClr val="000000"/>
                </a:solidFill>
              </a:rPr>
              <a:t>直接埋管方式</a:t>
            </a:r>
          </a:p>
          <a:p>
            <a:pPr lvl="1">
              <a:lnSpc>
                <a:spcPct val="80000"/>
              </a:lnSpc>
            </a:pPr>
            <a:r>
              <a:rPr lang="zh-CN" altLang="en-US" sz="2000">
                <a:solidFill>
                  <a:srgbClr val="000000"/>
                </a:solidFill>
              </a:rPr>
              <a:t>地面线槽布线方式</a:t>
            </a:r>
          </a:p>
          <a:p>
            <a:pPr lvl="1">
              <a:lnSpc>
                <a:spcPct val="80000"/>
              </a:lnSpc>
            </a:pPr>
            <a:r>
              <a:rPr lang="zh-CN" altLang="en-US" sz="2000">
                <a:solidFill>
                  <a:srgbClr val="000000"/>
                </a:solidFill>
              </a:rPr>
              <a:t>蜂窝状地板布线方式</a:t>
            </a:r>
          </a:p>
          <a:p>
            <a:pPr lvl="1">
              <a:lnSpc>
                <a:spcPct val="80000"/>
              </a:lnSpc>
            </a:pPr>
            <a:r>
              <a:rPr lang="zh-CN" altLang="en-US" sz="2000">
                <a:solidFill>
                  <a:srgbClr val="000000"/>
                </a:solidFill>
              </a:rPr>
              <a:t>高架地板布线方式</a:t>
            </a:r>
            <a:endParaRPr lang="en-US" altLang="zh-CN" sz="2000">
              <a:solidFill>
                <a:srgbClr val="000000"/>
              </a:solidFill>
            </a:endParaRPr>
          </a:p>
        </p:txBody>
      </p:sp>
    </p:spTree>
    <p:extLst>
      <p:ext uri="{BB962C8B-B14F-4D97-AF65-F5344CB8AC3E}">
        <p14:creationId xmlns:p14="http://schemas.microsoft.com/office/powerpoint/2010/main" val="1630291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pic>
        <p:nvPicPr>
          <p:cNvPr id="102408" name="Picture 8" descr="5-3"/>
          <p:cNvPicPr>
            <a:picLocks noChangeAspect="1" noChangeArrowheads="1"/>
          </p:cNvPicPr>
          <p:nvPr>
            <p:ph type="body"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1512888" y="2376488"/>
            <a:ext cx="6034087" cy="33289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02409" name="Rectangle 9"/>
          <p:cNvSpPr>
            <a:spLocks noChangeArrowheads="1"/>
          </p:cNvSpPr>
          <p:nvPr/>
        </p:nvSpPr>
        <p:spPr bwMode="auto">
          <a:xfrm>
            <a:off x="2771775" y="1628775"/>
            <a:ext cx="35988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latinLnBrk="1" hangingPunct="1"/>
            <a:r>
              <a:rPr kumimoji="1" lang="zh-CN" altLang="en-US" sz="2400">
                <a:ea typeface="宋体" pitchFamily="2" charset="-122"/>
              </a:rPr>
              <a:t>地面线槽布线方式</a:t>
            </a:r>
          </a:p>
        </p:txBody>
      </p:sp>
    </p:spTree>
    <p:extLst>
      <p:ext uri="{BB962C8B-B14F-4D97-AF65-F5344CB8AC3E}">
        <p14:creationId xmlns:p14="http://schemas.microsoft.com/office/powerpoint/2010/main" val="3541712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pic>
        <p:nvPicPr>
          <p:cNvPr id="106505" name="Picture 9" descr="5-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2565400"/>
            <a:ext cx="6481762" cy="3313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6" name="Text Box 10"/>
          <p:cNvSpPr txBox="1">
            <a:spLocks noChangeArrowheads="1"/>
          </p:cNvSpPr>
          <p:nvPr/>
        </p:nvSpPr>
        <p:spPr bwMode="auto">
          <a:xfrm>
            <a:off x="2555875" y="1700213"/>
            <a:ext cx="28797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zh-CN" altLang="en-US" sz="2400">
                <a:ea typeface="宋体" pitchFamily="2" charset="-122"/>
              </a:rPr>
              <a:t>高架地板布线方式</a:t>
            </a:r>
          </a:p>
        </p:txBody>
      </p:sp>
    </p:spTree>
    <p:extLst>
      <p:ext uri="{BB962C8B-B14F-4D97-AF65-F5344CB8AC3E}">
        <p14:creationId xmlns:p14="http://schemas.microsoft.com/office/powerpoint/2010/main" val="14789306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07523" name="Rectangle 3"/>
          <p:cNvSpPr>
            <a:spLocks noGrp="1" noChangeArrowheads="1"/>
          </p:cNvSpPr>
          <p:nvPr>
            <p:ph type="body" sz="half" idx="1"/>
          </p:nvPr>
        </p:nvSpPr>
        <p:spPr>
          <a:xfrm>
            <a:off x="539750" y="1412875"/>
            <a:ext cx="7931150" cy="3910013"/>
          </a:xfrm>
        </p:spPr>
        <p:txBody>
          <a:bodyPr/>
          <a:lstStyle/>
          <a:p>
            <a:pPr>
              <a:buFont typeface="Wingdings" pitchFamily="2" charset="2"/>
              <a:buNone/>
            </a:pPr>
            <a:r>
              <a:rPr lang="en-US" altLang="zh-CN" sz="2400"/>
              <a:t>1 </a:t>
            </a:r>
            <a:r>
              <a:rPr lang="zh-CN" altLang="en-US" sz="2400"/>
              <a:t>暗敷设布线方式</a:t>
            </a:r>
          </a:p>
          <a:p>
            <a:pPr lvl="1">
              <a:buFontTx/>
              <a:buNone/>
            </a:pPr>
            <a:r>
              <a:rPr lang="zh-CN" altLang="en-US" sz="2000">
                <a:solidFill>
                  <a:srgbClr val="000000"/>
                </a:solidFill>
              </a:rPr>
              <a:t>（</a:t>
            </a:r>
            <a:r>
              <a:rPr lang="en-US" altLang="zh-CN" sz="2000">
                <a:solidFill>
                  <a:srgbClr val="000000"/>
                </a:solidFill>
              </a:rPr>
              <a:t>3</a:t>
            </a:r>
            <a:r>
              <a:rPr lang="zh-CN" altLang="en-US" sz="2000">
                <a:solidFill>
                  <a:srgbClr val="000000"/>
                </a:solidFill>
              </a:rPr>
              <a:t>）墙体暗管方式</a:t>
            </a:r>
          </a:p>
          <a:p>
            <a:pPr lvl="2"/>
            <a:r>
              <a:rPr lang="zh-CN" altLang="en-US" sz="2000"/>
              <a:t>建筑物士建设计时，已考虑综合布线管线设计，水平布线路由从配线间经吊顶或地板下进入各房间后，采用在墙体内预埋暗管的方式，将线缆布放至信息插座。</a:t>
            </a:r>
          </a:p>
          <a:p>
            <a:pPr lvl="2"/>
            <a:r>
              <a:rPr lang="zh-CN" altLang="en-US" sz="2000"/>
              <a:t>如下图，由电信间出来的线缆先走吊顶内的线槽，到各房间后，经分支线槽从横梁式电缆管道分叉后将电缆穿过一段支管引向墙柱或墙壁，预埋暗管沿墙而下到本层的信息出口，或沿墙而上引到上一层墙上的暗装信息出口，最后端接在用户的信息插座上。</a:t>
            </a:r>
          </a:p>
        </p:txBody>
      </p:sp>
    </p:spTree>
    <p:extLst>
      <p:ext uri="{BB962C8B-B14F-4D97-AF65-F5344CB8AC3E}">
        <p14:creationId xmlns:p14="http://schemas.microsoft.com/office/powerpoint/2010/main" val="2825308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AutoShape 2"/>
          <p:cNvSpPr>
            <a:spLocks noChangeArrowheads="1"/>
          </p:cNvSpPr>
          <p:nvPr/>
        </p:nvSpPr>
        <p:spPr bwMode="ltGray">
          <a:xfrm rot="5400000">
            <a:off x="-2251074" y="1573212"/>
            <a:ext cx="4824412" cy="4646613"/>
          </a:xfrm>
          <a:custGeom>
            <a:avLst/>
            <a:gdLst>
              <a:gd name="G0" fmla="+- 10594 0 0"/>
              <a:gd name="G1" fmla="+- -10553582 0 0"/>
              <a:gd name="G2" fmla="+- 0 0 -10553582"/>
              <a:gd name="T0" fmla="*/ 0 256 1"/>
              <a:gd name="T1" fmla="*/ 180 256 1"/>
              <a:gd name="G3" fmla="+- -10553582 T0 T1"/>
              <a:gd name="T2" fmla="*/ 0 256 1"/>
              <a:gd name="T3" fmla="*/ 90 256 1"/>
              <a:gd name="G4" fmla="+- -10553582 T2 T3"/>
              <a:gd name="G5" fmla="*/ G4 2 1"/>
              <a:gd name="T4" fmla="*/ 90 256 1"/>
              <a:gd name="T5" fmla="*/ 0 256 1"/>
              <a:gd name="G6" fmla="+- -10553582 T4 T5"/>
              <a:gd name="G7" fmla="*/ G6 2 1"/>
              <a:gd name="G8" fmla="abs -10553582"/>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594"/>
              <a:gd name="G18" fmla="*/ 10594 1 2"/>
              <a:gd name="G19" fmla="+- G18 5400 0"/>
              <a:gd name="G20" fmla="cos G19 -10553582"/>
              <a:gd name="G21" fmla="sin G19 -10553582"/>
              <a:gd name="G22" fmla="+- G20 10800 0"/>
              <a:gd name="G23" fmla="+- G21 10800 0"/>
              <a:gd name="G24" fmla="+- 10800 0 G20"/>
              <a:gd name="G25" fmla="+- 10594 10800 0"/>
              <a:gd name="G26" fmla="?: G9 G17 G25"/>
              <a:gd name="G27" fmla="?: G9 0 21600"/>
              <a:gd name="G28" fmla="cos 10800 -10553582"/>
              <a:gd name="G29" fmla="sin 10800 -10553582"/>
              <a:gd name="G30" fmla="sin 10594 -10553582"/>
              <a:gd name="G31" fmla="+- G28 10800 0"/>
              <a:gd name="G32" fmla="+- G29 10800 0"/>
              <a:gd name="G33" fmla="+- G30 10800 0"/>
              <a:gd name="G34" fmla="?: G4 0 G31"/>
              <a:gd name="G35" fmla="?: -10553582 G34 0"/>
              <a:gd name="G36" fmla="?: G6 G35 G31"/>
              <a:gd name="G37" fmla="+- 21600 0 G36"/>
              <a:gd name="G38" fmla="?: G4 0 G33"/>
              <a:gd name="G39" fmla="?: -10553582 G38 G32"/>
              <a:gd name="G40" fmla="?: G6 G39 0"/>
              <a:gd name="G41" fmla="?: G4 G32 21600"/>
              <a:gd name="G42" fmla="?: G6 G41 G33"/>
              <a:gd name="T12" fmla="*/ 10800 w 21600"/>
              <a:gd name="T13" fmla="*/ 0 h 21600"/>
              <a:gd name="T14" fmla="*/ 683 w 21600"/>
              <a:gd name="T15" fmla="*/ 7323 h 21600"/>
              <a:gd name="T16" fmla="*/ 10800 w 21600"/>
              <a:gd name="T17" fmla="*/ 206 h 21600"/>
              <a:gd name="T18" fmla="*/ 20917 w 21600"/>
              <a:gd name="T19" fmla="*/ 7323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781" y="7357"/>
                </a:moveTo>
                <a:cubicBezTo>
                  <a:pt x="2251" y="3078"/>
                  <a:pt x="6276" y="205"/>
                  <a:pt x="10800" y="206"/>
                </a:cubicBezTo>
                <a:cubicBezTo>
                  <a:pt x="15323" y="206"/>
                  <a:pt x="19348" y="3078"/>
                  <a:pt x="20818" y="7357"/>
                </a:cubicBezTo>
                <a:lnTo>
                  <a:pt x="21013" y="7290"/>
                </a:lnTo>
                <a:cubicBezTo>
                  <a:pt x="19514" y="2928"/>
                  <a:pt x="15411" y="-1"/>
                  <a:pt x="10799" y="0"/>
                </a:cubicBezTo>
                <a:cubicBezTo>
                  <a:pt x="6188" y="0"/>
                  <a:pt x="2085" y="2928"/>
                  <a:pt x="586" y="7290"/>
                </a:cubicBezTo>
                <a:close/>
              </a:path>
            </a:pathLst>
          </a:custGeom>
          <a:gradFill rotWithShape="1">
            <a:gsLst>
              <a:gs pos="0">
                <a:schemeClr val="accent2"/>
              </a:gs>
              <a:gs pos="100000">
                <a:schemeClr val="accent2">
                  <a:gamma/>
                  <a:tint val="0"/>
                  <a:invGamma/>
                </a:schemeClr>
              </a:gs>
            </a:gsLst>
            <a:lin ang="540000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275" name="Rectangle 3"/>
          <p:cNvSpPr>
            <a:spLocks noGrp="1" noChangeArrowheads="1"/>
          </p:cNvSpPr>
          <p:nvPr>
            <p:ph type="title"/>
          </p:nvPr>
        </p:nvSpPr>
        <p:spPr>
          <a:xfrm>
            <a:off x="468313" y="692150"/>
            <a:ext cx="6372225" cy="576263"/>
          </a:xfrm>
        </p:spPr>
        <p:txBody>
          <a:bodyPr/>
          <a:lstStyle/>
          <a:p>
            <a:r>
              <a:rPr lang="zh-CN" altLang="en-US" sz="2800" b="1">
                <a:solidFill>
                  <a:srgbClr val="000000"/>
                </a:solidFill>
              </a:rPr>
              <a:t>主要内容</a:t>
            </a:r>
          </a:p>
        </p:txBody>
      </p:sp>
      <p:grpSp>
        <p:nvGrpSpPr>
          <p:cNvPr id="54282" name="Group 10"/>
          <p:cNvGrpSpPr>
            <a:grpSpLocks/>
          </p:cNvGrpSpPr>
          <p:nvPr/>
        </p:nvGrpSpPr>
        <p:grpSpPr bwMode="auto">
          <a:xfrm>
            <a:off x="2195513" y="3644900"/>
            <a:ext cx="5181600" cy="508000"/>
            <a:chOff x="1419" y="1480"/>
            <a:chExt cx="3575" cy="363"/>
          </a:xfrm>
        </p:grpSpPr>
        <p:grpSp>
          <p:nvGrpSpPr>
            <p:cNvPr id="54283" name="Group 11"/>
            <p:cNvGrpSpPr>
              <a:grpSpLocks/>
            </p:cNvGrpSpPr>
            <p:nvPr/>
          </p:nvGrpSpPr>
          <p:grpSpPr bwMode="auto">
            <a:xfrm>
              <a:off x="1419" y="1480"/>
              <a:ext cx="3575" cy="363"/>
              <a:chOff x="1419" y="1480"/>
              <a:chExt cx="3575" cy="363"/>
            </a:xfrm>
          </p:grpSpPr>
          <p:sp>
            <p:nvSpPr>
              <p:cNvPr id="54284" name="Oval 12"/>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285" name="AutoShape 13"/>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zh-CN" altLang="en-US" sz="2400" b="1">
                    <a:ea typeface="宋体" pitchFamily="2" charset="-122"/>
                  </a:rPr>
                  <a:t>设备间子系统设计</a:t>
                </a:r>
                <a:r>
                  <a:rPr lang="zh-CN" altLang="en-US">
                    <a:ea typeface="宋体" pitchFamily="2" charset="-122"/>
                  </a:rPr>
                  <a:t> </a:t>
                </a:r>
              </a:p>
            </p:txBody>
          </p:sp>
        </p:grpSp>
        <p:sp>
          <p:nvSpPr>
            <p:cNvPr id="54286" name="Oval 14"/>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zh-CN" altLang="en-US"/>
            </a:p>
          </p:txBody>
        </p:sp>
        <p:sp>
          <p:nvSpPr>
            <p:cNvPr id="54287" name="Oval 15"/>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p>
          </p:txBody>
        </p:sp>
      </p:grpSp>
      <p:grpSp>
        <p:nvGrpSpPr>
          <p:cNvPr id="54288" name="Group 16"/>
          <p:cNvGrpSpPr>
            <a:grpSpLocks/>
          </p:cNvGrpSpPr>
          <p:nvPr/>
        </p:nvGrpSpPr>
        <p:grpSpPr bwMode="auto">
          <a:xfrm>
            <a:off x="2195513" y="4221163"/>
            <a:ext cx="5181600" cy="508000"/>
            <a:chOff x="1419" y="1480"/>
            <a:chExt cx="3575" cy="363"/>
          </a:xfrm>
        </p:grpSpPr>
        <p:grpSp>
          <p:nvGrpSpPr>
            <p:cNvPr id="54289" name="Group 17"/>
            <p:cNvGrpSpPr>
              <a:grpSpLocks/>
            </p:cNvGrpSpPr>
            <p:nvPr/>
          </p:nvGrpSpPr>
          <p:grpSpPr bwMode="auto">
            <a:xfrm>
              <a:off x="1419" y="1480"/>
              <a:ext cx="3575" cy="363"/>
              <a:chOff x="1419" y="1480"/>
              <a:chExt cx="3575" cy="363"/>
            </a:xfrm>
          </p:grpSpPr>
          <p:sp>
            <p:nvSpPr>
              <p:cNvPr id="54290" name="Oval 18"/>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291" name="AutoShape 19"/>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grpSp>
        <p:sp>
          <p:nvSpPr>
            <p:cNvPr id="54292" name="Oval 20"/>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zh-CN" altLang="en-US"/>
            </a:p>
          </p:txBody>
        </p:sp>
        <p:sp>
          <p:nvSpPr>
            <p:cNvPr id="54293" name="Oval 21"/>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p>
          </p:txBody>
        </p:sp>
      </p:grpSp>
      <p:grpSp>
        <p:nvGrpSpPr>
          <p:cNvPr id="54294" name="Group 22"/>
          <p:cNvGrpSpPr>
            <a:grpSpLocks/>
          </p:cNvGrpSpPr>
          <p:nvPr/>
        </p:nvGrpSpPr>
        <p:grpSpPr bwMode="auto">
          <a:xfrm>
            <a:off x="1692275" y="5373688"/>
            <a:ext cx="5181600" cy="508000"/>
            <a:chOff x="1419" y="1480"/>
            <a:chExt cx="3575" cy="363"/>
          </a:xfrm>
        </p:grpSpPr>
        <p:grpSp>
          <p:nvGrpSpPr>
            <p:cNvPr id="54295" name="Group 23"/>
            <p:cNvGrpSpPr>
              <a:grpSpLocks/>
            </p:cNvGrpSpPr>
            <p:nvPr/>
          </p:nvGrpSpPr>
          <p:grpSpPr bwMode="auto">
            <a:xfrm>
              <a:off x="1419" y="1480"/>
              <a:ext cx="3575" cy="363"/>
              <a:chOff x="1419" y="1480"/>
              <a:chExt cx="3575" cy="363"/>
            </a:xfrm>
          </p:grpSpPr>
          <p:sp>
            <p:nvSpPr>
              <p:cNvPr id="54296" name="Oval 24"/>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297" name="AutoShape 25"/>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grpSp>
        <p:sp>
          <p:nvSpPr>
            <p:cNvPr id="54298" name="Oval 26"/>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zh-CN" altLang="en-US"/>
            </a:p>
          </p:txBody>
        </p:sp>
        <p:sp>
          <p:nvSpPr>
            <p:cNvPr id="54299" name="Oval 27"/>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p>
          </p:txBody>
        </p:sp>
      </p:grpSp>
      <p:sp>
        <p:nvSpPr>
          <p:cNvPr id="54307" name="AutoShape 35"/>
          <p:cNvSpPr>
            <a:spLocks noChangeArrowheads="1"/>
          </p:cNvSpPr>
          <p:nvPr/>
        </p:nvSpPr>
        <p:spPr bwMode="gray">
          <a:xfrm>
            <a:off x="2195513" y="5445125"/>
            <a:ext cx="4665662" cy="315913"/>
          </a:xfrm>
          <a:prstGeom prst="roundRect">
            <a:avLst>
              <a:gd name="adj" fmla="val 0"/>
            </a:avLst>
          </a:prstGeom>
          <a:noFill/>
          <a:ln>
            <a:noFill/>
          </a:ln>
          <a:effectLst>
            <a:prstShdw prst="shdw17" dist="12700">
              <a:schemeClr val="bg2"/>
            </a:prst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38100">
                <a:solidFill>
                  <a:schemeClr val="bg1"/>
                </a:solidFill>
                <a:round/>
                <a:headEnd/>
                <a:tailEnd/>
              </a14:hiddenLine>
            </a:ext>
          </a:extLst>
        </p:spPr>
        <p:txBody>
          <a:bodyPr wrap="none" anchor="ctr"/>
          <a:lstStyle/>
          <a:p>
            <a:pPr eaLnBrk="1" latinLnBrk="1" hangingPunct="1"/>
            <a:r>
              <a:rPr kumimoji="1" lang="zh-CN" altLang="en-US" sz="2400" b="1">
                <a:latin typeface="宋体" pitchFamily="2" charset="-122"/>
                <a:ea typeface="宋体" pitchFamily="2" charset="-122"/>
              </a:rPr>
              <a:t>防护系统设计</a:t>
            </a:r>
            <a:r>
              <a:rPr kumimoji="1" lang="zh-CN" altLang="en-US" sz="2400">
                <a:latin typeface="宋体" pitchFamily="2" charset="-122"/>
                <a:ea typeface="宋体" pitchFamily="2" charset="-122"/>
              </a:rPr>
              <a:t> </a:t>
            </a:r>
          </a:p>
        </p:txBody>
      </p:sp>
      <p:sp>
        <p:nvSpPr>
          <p:cNvPr id="54310" name="AutoShape 38"/>
          <p:cNvSpPr>
            <a:spLocks noChangeArrowheads="1"/>
          </p:cNvSpPr>
          <p:nvPr/>
        </p:nvSpPr>
        <p:spPr bwMode="gray">
          <a:xfrm>
            <a:off x="1403350" y="1341438"/>
            <a:ext cx="4665663" cy="315912"/>
          </a:xfrm>
          <a:prstGeom prst="roundRect">
            <a:avLst>
              <a:gd name="adj" fmla="val 0"/>
            </a:avLst>
          </a:prstGeom>
          <a:noFill/>
          <a:ln>
            <a:noFill/>
          </a:ln>
          <a:effectLst>
            <a:prstShdw prst="shdw17" dist="12700">
              <a:schemeClr val="bg2"/>
            </a:prst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38100">
                <a:solidFill>
                  <a:schemeClr val="bg1"/>
                </a:solidFill>
                <a:round/>
                <a:headEnd/>
                <a:tailEnd/>
              </a14:hiddenLine>
            </a:ext>
          </a:extLst>
        </p:spPr>
        <p:txBody>
          <a:bodyPr wrap="none" anchor="ctr"/>
          <a:lstStyle/>
          <a:p>
            <a:pPr eaLnBrk="1" latinLnBrk="1" hangingPunct="1"/>
            <a:r>
              <a:rPr kumimoji="1" lang="en-US" altLang="ko-KR" sz="2400" b="1">
                <a:solidFill>
                  <a:schemeClr val="tx2"/>
                </a:solidFill>
                <a:latin typeface="Arial" charset="0"/>
              </a:rPr>
              <a:t> </a:t>
            </a:r>
            <a:endParaRPr kumimoji="1" lang="zh-CN" altLang="en-US" sz="2400">
              <a:solidFill>
                <a:schemeClr val="tx2"/>
              </a:solidFill>
              <a:latin typeface="Arial" charset="0"/>
            </a:endParaRPr>
          </a:p>
        </p:txBody>
      </p:sp>
      <p:sp>
        <p:nvSpPr>
          <p:cNvPr id="54324" name="AutoShape 52"/>
          <p:cNvSpPr>
            <a:spLocks noChangeArrowheads="1"/>
          </p:cNvSpPr>
          <p:nvPr/>
        </p:nvSpPr>
        <p:spPr bwMode="gray">
          <a:xfrm>
            <a:off x="2555875" y="4292600"/>
            <a:ext cx="4665663" cy="315913"/>
          </a:xfrm>
          <a:prstGeom prst="roundRect">
            <a:avLst>
              <a:gd name="adj" fmla="val 0"/>
            </a:avLst>
          </a:prstGeom>
          <a:noFill/>
          <a:ln>
            <a:noFill/>
          </a:ln>
          <a:effectLst>
            <a:prstShdw prst="shdw17" dist="12700">
              <a:schemeClr val="bg2"/>
            </a:prst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38100">
                <a:solidFill>
                  <a:schemeClr val="bg1"/>
                </a:solidFill>
                <a:round/>
                <a:headEnd/>
                <a:tailEnd/>
              </a14:hiddenLine>
            </a:ext>
          </a:extLst>
        </p:spPr>
        <p:txBody>
          <a:bodyPr wrap="none" anchor="ctr"/>
          <a:lstStyle/>
          <a:p>
            <a:pPr eaLnBrk="1" latinLnBrk="1" hangingPunct="1"/>
            <a:r>
              <a:rPr kumimoji="1" lang="zh-CN" altLang="en-US" sz="2400" b="1">
                <a:latin typeface="宋体" pitchFamily="2" charset="-122"/>
                <a:ea typeface="宋体" pitchFamily="2" charset="-122"/>
              </a:rPr>
              <a:t>进线间子系统的设计</a:t>
            </a:r>
            <a:r>
              <a:rPr kumimoji="1" lang="zh-CN" altLang="en-US" sz="2400">
                <a:latin typeface="宋体" pitchFamily="2" charset="-122"/>
                <a:ea typeface="宋体" pitchFamily="2" charset="-122"/>
              </a:rPr>
              <a:t> </a:t>
            </a:r>
          </a:p>
        </p:txBody>
      </p:sp>
      <p:grpSp>
        <p:nvGrpSpPr>
          <p:cNvPr id="54345" name="Group 73"/>
          <p:cNvGrpSpPr>
            <a:grpSpLocks/>
          </p:cNvGrpSpPr>
          <p:nvPr/>
        </p:nvGrpSpPr>
        <p:grpSpPr bwMode="auto">
          <a:xfrm>
            <a:off x="2051050" y="4797425"/>
            <a:ext cx="5181600" cy="508000"/>
            <a:chOff x="1419" y="1480"/>
            <a:chExt cx="3575" cy="363"/>
          </a:xfrm>
        </p:grpSpPr>
        <p:grpSp>
          <p:nvGrpSpPr>
            <p:cNvPr id="54346" name="Group 74"/>
            <p:cNvGrpSpPr>
              <a:grpSpLocks/>
            </p:cNvGrpSpPr>
            <p:nvPr/>
          </p:nvGrpSpPr>
          <p:grpSpPr bwMode="auto">
            <a:xfrm>
              <a:off x="1419" y="1480"/>
              <a:ext cx="3575" cy="363"/>
              <a:chOff x="1419" y="1480"/>
              <a:chExt cx="3575" cy="363"/>
            </a:xfrm>
          </p:grpSpPr>
          <p:sp>
            <p:nvSpPr>
              <p:cNvPr id="54347" name="Oval 75"/>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348" name="AutoShape 76"/>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zh-CN" altLang="en-US" sz="2400" b="1">
                    <a:ea typeface="宋体" pitchFamily="2" charset="-122"/>
                  </a:rPr>
                  <a:t>建筑群干线子系统设计</a:t>
                </a:r>
                <a:r>
                  <a:rPr lang="zh-CN" altLang="en-US">
                    <a:ea typeface="宋体" pitchFamily="2" charset="-122"/>
                  </a:rPr>
                  <a:t> </a:t>
                </a:r>
              </a:p>
            </p:txBody>
          </p:sp>
        </p:grpSp>
        <p:sp>
          <p:nvSpPr>
            <p:cNvPr id="54349" name="Oval 77"/>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zh-CN" altLang="en-US"/>
            </a:p>
          </p:txBody>
        </p:sp>
        <p:sp>
          <p:nvSpPr>
            <p:cNvPr id="54350" name="Oval 78"/>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p>
          </p:txBody>
        </p:sp>
      </p:grpSp>
      <p:grpSp>
        <p:nvGrpSpPr>
          <p:cNvPr id="54351" name="Group 79"/>
          <p:cNvGrpSpPr>
            <a:grpSpLocks/>
          </p:cNvGrpSpPr>
          <p:nvPr/>
        </p:nvGrpSpPr>
        <p:grpSpPr bwMode="auto">
          <a:xfrm>
            <a:off x="2124075" y="2997200"/>
            <a:ext cx="5181600" cy="508000"/>
            <a:chOff x="1419" y="1480"/>
            <a:chExt cx="3575" cy="363"/>
          </a:xfrm>
        </p:grpSpPr>
        <p:grpSp>
          <p:nvGrpSpPr>
            <p:cNvPr id="54352" name="Group 80"/>
            <p:cNvGrpSpPr>
              <a:grpSpLocks/>
            </p:cNvGrpSpPr>
            <p:nvPr/>
          </p:nvGrpSpPr>
          <p:grpSpPr bwMode="auto">
            <a:xfrm>
              <a:off x="1419" y="1480"/>
              <a:ext cx="3575" cy="363"/>
              <a:chOff x="1419" y="1480"/>
              <a:chExt cx="3575" cy="363"/>
            </a:xfrm>
          </p:grpSpPr>
          <p:sp>
            <p:nvSpPr>
              <p:cNvPr id="54353" name="Oval 81"/>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354" name="AutoShape 82"/>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zh-CN" altLang="en-US" sz="2400" b="1">
                    <a:ea typeface="宋体" pitchFamily="2" charset="-122"/>
                  </a:rPr>
                  <a:t>管理子系统设计</a:t>
                </a:r>
                <a:r>
                  <a:rPr lang="zh-CN" altLang="en-US">
                    <a:ea typeface="宋体" pitchFamily="2" charset="-122"/>
                  </a:rPr>
                  <a:t> </a:t>
                </a:r>
              </a:p>
            </p:txBody>
          </p:sp>
        </p:grpSp>
        <p:sp>
          <p:nvSpPr>
            <p:cNvPr id="54355" name="Oval 83"/>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zh-CN" altLang="en-US"/>
            </a:p>
          </p:txBody>
        </p:sp>
        <p:sp>
          <p:nvSpPr>
            <p:cNvPr id="54356" name="Oval 84"/>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p>
          </p:txBody>
        </p:sp>
      </p:grpSp>
      <p:grpSp>
        <p:nvGrpSpPr>
          <p:cNvPr id="54357" name="Group 85"/>
          <p:cNvGrpSpPr>
            <a:grpSpLocks/>
          </p:cNvGrpSpPr>
          <p:nvPr/>
        </p:nvGrpSpPr>
        <p:grpSpPr bwMode="auto">
          <a:xfrm>
            <a:off x="1908175" y="2420938"/>
            <a:ext cx="5181600" cy="508000"/>
            <a:chOff x="1419" y="1480"/>
            <a:chExt cx="3575" cy="363"/>
          </a:xfrm>
        </p:grpSpPr>
        <p:grpSp>
          <p:nvGrpSpPr>
            <p:cNvPr id="54358" name="Group 86"/>
            <p:cNvGrpSpPr>
              <a:grpSpLocks/>
            </p:cNvGrpSpPr>
            <p:nvPr/>
          </p:nvGrpSpPr>
          <p:grpSpPr bwMode="auto">
            <a:xfrm>
              <a:off x="1419" y="1480"/>
              <a:ext cx="3575" cy="363"/>
              <a:chOff x="1419" y="1480"/>
              <a:chExt cx="3575" cy="363"/>
            </a:xfrm>
          </p:grpSpPr>
          <p:sp>
            <p:nvSpPr>
              <p:cNvPr id="54359" name="Oval 87"/>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360" name="AutoShape 88"/>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zh-CN" altLang="en-US" sz="2400" b="1">
                    <a:latin typeface="宋体" pitchFamily="2" charset="-122"/>
                    <a:ea typeface="宋体" pitchFamily="2" charset="-122"/>
                  </a:rPr>
                  <a:t>干线子系统设计</a:t>
                </a:r>
                <a:r>
                  <a:rPr lang="zh-CN" altLang="en-US" sz="2400">
                    <a:latin typeface="宋体" pitchFamily="2" charset="-122"/>
                    <a:ea typeface="宋体" pitchFamily="2" charset="-122"/>
                  </a:rPr>
                  <a:t> </a:t>
                </a:r>
              </a:p>
            </p:txBody>
          </p:sp>
        </p:grpSp>
        <p:sp>
          <p:nvSpPr>
            <p:cNvPr id="54361" name="Oval 89"/>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zh-CN" altLang="en-US"/>
            </a:p>
          </p:txBody>
        </p:sp>
        <p:sp>
          <p:nvSpPr>
            <p:cNvPr id="54362" name="Oval 90"/>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p>
          </p:txBody>
        </p:sp>
      </p:grpSp>
      <p:grpSp>
        <p:nvGrpSpPr>
          <p:cNvPr id="54276" name="Group 4"/>
          <p:cNvGrpSpPr>
            <a:grpSpLocks/>
          </p:cNvGrpSpPr>
          <p:nvPr/>
        </p:nvGrpSpPr>
        <p:grpSpPr bwMode="auto">
          <a:xfrm>
            <a:off x="1476375" y="1844675"/>
            <a:ext cx="5181600" cy="508000"/>
            <a:chOff x="1419" y="1480"/>
            <a:chExt cx="3575" cy="363"/>
          </a:xfrm>
        </p:grpSpPr>
        <p:grpSp>
          <p:nvGrpSpPr>
            <p:cNvPr id="54277" name="Group 5"/>
            <p:cNvGrpSpPr>
              <a:grpSpLocks/>
            </p:cNvGrpSpPr>
            <p:nvPr/>
          </p:nvGrpSpPr>
          <p:grpSpPr bwMode="auto">
            <a:xfrm>
              <a:off x="1419" y="1480"/>
              <a:ext cx="3575" cy="363"/>
              <a:chOff x="1419" y="1480"/>
              <a:chExt cx="3575" cy="363"/>
            </a:xfrm>
          </p:grpSpPr>
          <p:sp>
            <p:nvSpPr>
              <p:cNvPr id="54278" name="Oval 6"/>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279" name="AutoShape 7"/>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r>
                  <a:rPr lang="zh-CN" altLang="en-US" sz="2400" b="1">
                    <a:latin typeface="宋体" pitchFamily="2" charset="-122"/>
                    <a:ea typeface="宋体" pitchFamily="2" charset="-122"/>
                  </a:rPr>
                  <a:t>配线子系统设计</a:t>
                </a:r>
                <a:endParaRPr lang="zh-CN" altLang="en-US" sz="2400">
                  <a:latin typeface="宋体" pitchFamily="2" charset="-122"/>
                  <a:ea typeface="宋体" pitchFamily="2" charset="-122"/>
                </a:endParaRPr>
              </a:p>
            </p:txBody>
          </p:sp>
        </p:grpSp>
        <p:sp>
          <p:nvSpPr>
            <p:cNvPr id="54280" name="Oval 8"/>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zh-CN" altLang="en-US"/>
            </a:p>
          </p:txBody>
        </p:sp>
        <p:sp>
          <p:nvSpPr>
            <p:cNvPr id="54281" name="Oval 9"/>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p>
          </p:txBody>
        </p:sp>
      </p:grpSp>
      <p:grpSp>
        <p:nvGrpSpPr>
          <p:cNvPr id="54339" name="Group 67"/>
          <p:cNvGrpSpPr>
            <a:grpSpLocks/>
          </p:cNvGrpSpPr>
          <p:nvPr/>
        </p:nvGrpSpPr>
        <p:grpSpPr bwMode="auto">
          <a:xfrm>
            <a:off x="827088" y="1268413"/>
            <a:ext cx="5181600" cy="508000"/>
            <a:chOff x="1419" y="1480"/>
            <a:chExt cx="3575" cy="363"/>
          </a:xfrm>
        </p:grpSpPr>
        <p:grpSp>
          <p:nvGrpSpPr>
            <p:cNvPr id="54340" name="Group 68"/>
            <p:cNvGrpSpPr>
              <a:grpSpLocks/>
            </p:cNvGrpSpPr>
            <p:nvPr/>
          </p:nvGrpSpPr>
          <p:grpSpPr bwMode="auto">
            <a:xfrm>
              <a:off x="1419" y="1480"/>
              <a:ext cx="3575" cy="363"/>
              <a:chOff x="1419" y="1480"/>
              <a:chExt cx="3575" cy="363"/>
            </a:xfrm>
          </p:grpSpPr>
          <p:sp>
            <p:nvSpPr>
              <p:cNvPr id="54341" name="Oval 69"/>
              <p:cNvSpPr>
                <a:spLocks noChangeArrowheads="1"/>
              </p:cNvSpPr>
              <p:nvPr/>
            </p:nvSpPr>
            <p:spPr bwMode="gray">
              <a:xfrm>
                <a:off x="1419" y="1491"/>
                <a:ext cx="344" cy="344"/>
              </a:xfrm>
              <a:prstGeom prst="ellipse">
                <a:avLst/>
              </a:prstGeom>
              <a:gradFill rotWithShape="1">
                <a:gsLst>
                  <a:gs pos="0">
                    <a:schemeClr val="accent2">
                      <a:gamma/>
                      <a:shade val="46275"/>
                      <a:invGamma/>
                    </a:schemeClr>
                  </a:gs>
                  <a:gs pos="100000">
                    <a:schemeClr val="accent2"/>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endParaRPr lang="zh-CN" altLang="en-US"/>
              </a:p>
            </p:txBody>
          </p:sp>
          <p:sp>
            <p:nvSpPr>
              <p:cNvPr id="54342" name="AutoShape 70"/>
              <p:cNvSpPr>
                <a:spLocks noChangeArrowheads="1"/>
              </p:cNvSpPr>
              <p:nvPr/>
            </p:nvSpPr>
            <p:spPr bwMode="gray">
              <a:xfrm>
                <a:off x="1683" y="1480"/>
                <a:ext cx="3311" cy="363"/>
              </a:xfrm>
              <a:prstGeom prst="roundRect">
                <a:avLst>
                  <a:gd name="adj" fmla="val 50000"/>
                </a:avLst>
              </a:prstGeom>
              <a:gradFill rotWithShape="1">
                <a:gsLst>
                  <a:gs pos="0">
                    <a:schemeClr val="accent2"/>
                  </a:gs>
                  <a:gs pos="100000">
                    <a:schemeClr val="accent2">
                      <a:gamma/>
                      <a:tint val="0"/>
                      <a:invGamma/>
                    </a:scheme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algn="ctr"/>
                <a:endParaRPr lang="zh-CN" altLang="en-US">
                  <a:ea typeface="宋体" pitchFamily="2" charset="-122"/>
                </a:endParaRPr>
              </a:p>
            </p:txBody>
          </p:sp>
        </p:grpSp>
        <p:sp>
          <p:nvSpPr>
            <p:cNvPr id="54343" name="Oval 71"/>
            <p:cNvSpPr>
              <a:spLocks noChangeArrowheads="1"/>
            </p:cNvSpPr>
            <p:nvPr/>
          </p:nvSpPr>
          <p:spPr bwMode="gray">
            <a:xfrm>
              <a:off x="1470" y="1541"/>
              <a:ext cx="239" cy="240"/>
            </a:xfrm>
            <a:prstGeom prst="ellipse">
              <a:avLst/>
            </a:prstGeom>
            <a:gradFill rotWithShape="1">
              <a:gsLst>
                <a:gs pos="0">
                  <a:schemeClr val="folHlink"/>
                </a:gs>
                <a:gs pos="100000">
                  <a:schemeClr val="folHlink">
                    <a:gamma/>
                    <a:shade val="76078"/>
                    <a:invGamma/>
                  </a:schemeClr>
                </a:gs>
              </a:gsLst>
              <a:lin ang="5400000" scaled="1"/>
            </a:gradFill>
            <a:ln>
              <a:noFill/>
            </a:ln>
            <a:effectLst>
              <a:outerShdw dist="35921" dir="2700000" algn="ctr" rotWithShape="0">
                <a:schemeClr val="tx1">
                  <a:alpha val="50000"/>
                </a:schemeClr>
              </a:outerShdw>
            </a:effectLst>
            <a:extLst>
              <a:ext uri="{91240B29-F687-4F45-9708-019B960494DF}">
                <a14:hiddenLine xmlns:a14="http://schemas.microsoft.com/office/drawing/2010/main" w="9525" algn="ctr">
                  <a:solidFill>
                    <a:schemeClr val="tx1"/>
                  </a:solidFill>
                  <a:round/>
                  <a:headEnd/>
                  <a:tailEnd/>
                </a14:hiddenLine>
              </a:ext>
            </a:extLst>
          </p:spPr>
          <p:txBody>
            <a:bodyPr wrap="none" anchor="ctr"/>
            <a:lstStyle/>
            <a:p>
              <a:endParaRPr lang="zh-CN" altLang="en-US"/>
            </a:p>
          </p:txBody>
        </p:sp>
        <p:sp>
          <p:nvSpPr>
            <p:cNvPr id="54344" name="Oval 72"/>
            <p:cNvSpPr>
              <a:spLocks noChangeArrowheads="1"/>
            </p:cNvSpPr>
            <p:nvPr/>
          </p:nvSpPr>
          <p:spPr bwMode="gray">
            <a:xfrm>
              <a:off x="1474" y="1532"/>
              <a:ext cx="173" cy="174"/>
            </a:xfrm>
            <a:prstGeom prst="ellipse">
              <a:avLst/>
            </a:prstGeom>
            <a:gradFill rotWithShape="1">
              <a:gsLst>
                <a:gs pos="0">
                  <a:srgbClr val="E9940B">
                    <a:gamma/>
                    <a:tint val="0"/>
                    <a:invGamma/>
                  </a:srgbClr>
                </a:gs>
                <a:gs pos="100000">
                  <a:srgbClr val="E9940B">
                    <a:alpha val="0"/>
                  </a:srgbClr>
                </a:gs>
              </a:gsLst>
              <a:path path="shape">
                <a:fillToRect l="50000" t="50000" r="50000" b="50000"/>
              </a:path>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88900" dir="10800000" kx="-3284103" algn="br" rotWithShape="0">
                      <a:schemeClr val="bg2">
                        <a:alpha val="50000"/>
                      </a:schemeClr>
                    </a:outerShdw>
                  </a:effectLst>
                </a14:hiddenEffects>
              </a:ext>
            </a:extLst>
          </p:spPr>
          <p:txBody>
            <a:bodyPr wrap="none" anchor="ctr"/>
            <a:lstStyle/>
            <a:p>
              <a:endParaRPr lang="zh-CN" altLang="en-US"/>
            </a:p>
          </p:txBody>
        </p:sp>
      </p:grpSp>
      <p:sp>
        <p:nvSpPr>
          <p:cNvPr id="54363" name="AutoShape 91"/>
          <p:cNvSpPr>
            <a:spLocks noChangeArrowheads="1"/>
          </p:cNvSpPr>
          <p:nvPr/>
        </p:nvSpPr>
        <p:spPr bwMode="gray">
          <a:xfrm>
            <a:off x="1476375" y="1341438"/>
            <a:ext cx="4665663" cy="315912"/>
          </a:xfrm>
          <a:prstGeom prst="roundRect">
            <a:avLst>
              <a:gd name="adj" fmla="val 0"/>
            </a:avLst>
          </a:prstGeom>
          <a:noFill/>
          <a:ln>
            <a:noFill/>
          </a:ln>
          <a:effectLst>
            <a:prstShdw prst="shdw17" dist="12700">
              <a:schemeClr val="bg2"/>
            </a:prstShdw>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38100">
                <a:solidFill>
                  <a:schemeClr val="bg1"/>
                </a:solidFill>
                <a:round/>
                <a:headEnd/>
                <a:tailEnd/>
              </a14:hiddenLine>
            </a:ext>
          </a:extLst>
        </p:spPr>
        <p:txBody>
          <a:bodyPr wrap="none" anchor="ctr"/>
          <a:lstStyle/>
          <a:p>
            <a:pPr eaLnBrk="1" latinLnBrk="1" hangingPunct="1"/>
            <a:r>
              <a:rPr kumimoji="1" lang="zh-CN" altLang="en-US" sz="2400" b="1">
                <a:latin typeface="宋体" pitchFamily="2" charset="-122"/>
                <a:ea typeface="宋体" pitchFamily="2" charset="-122"/>
              </a:rPr>
              <a:t>工作区子系统设计</a:t>
            </a:r>
            <a:r>
              <a:rPr kumimoji="1" lang="zh-CN" altLang="en-US" sz="2400">
                <a:latin typeface="宋体" pitchFamily="2" charset="-122"/>
                <a:ea typeface="宋体" pitchFamily="2" charset="-122"/>
              </a:rPr>
              <a:t> </a:t>
            </a:r>
          </a:p>
        </p:txBody>
      </p:sp>
    </p:spTree>
    <p:extLst>
      <p:ext uri="{BB962C8B-B14F-4D97-AF65-F5344CB8AC3E}">
        <p14:creationId xmlns:p14="http://schemas.microsoft.com/office/powerpoint/2010/main" val="16187903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260099" name="Rectangle 3"/>
          <p:cNvSpPr>
            <a:spLocks noGrp="1" noChangeArrowheads="1"/>
          </p:cNvSpPr>
          <p:nvPr>
            <p:ph type="body" idx="1"/>
          </p:nvPr>
        </p:nvSpPr>
        <p:spPr>
          <a:xfrm>
            <a:off x="539750" y="1412875"/>
            <a:ext cx="8218488" cy="4349750"/>
          </a:xfrm>
        </p:spPr>
        <p:txBody>
          <a:bodyPr/>
          <a:lstStyle/>
          <a:p>
            <a:pPr>
              <a:buFont typeface="Wingdings" pitchFamily="2" charset="2"/>
              <a:buNone/>
            </a:pPr>
            <a:r>
              <a:rPr lang="en-US" altLang="zh-CN" sz="2400"/>
              <a:t>1 </a:t>
            </a:r>
            <a:r>
              <a:rPr lang="zh-CN" altLang="en-US" sz="2400"/>
              <a:t>暗敷设布线方式</a:t>
            </a:r>
          </a:p>
          <a:p>
            <a:pPr lvl="1">
              <a:buFontTx/>
              <a:buNone/>
            </a:pPr>
            <a:r>
              <a:rPr lang="zh-CN" altLang="en-US" sz="2000">
                <a:solidFill>
                  <a:srgbClr val="000000"/>
                </a:solidFill>
              </a:rPr>
              <a:t>（</a:t>
            </a:r>
            <a:r>
              <a:rPr lang="en-US" altLang="zh-CN" sz="2000">
                <a:solidFill>
                  <a:srgbClr val="000000"/>
                </a:solidFill>
              </a:rPr>
              <a:t>3</a:t>
            </a:r>
            <a:r>
              <a:rPr lang="zh-CN" altLang="en-US" sz="2000">
                <a:solidFill>
                  <a:srgbClr val="000000"/>
                </a:solidFill>
              </a:rPr>
              <a:t>）墙体暗管方式</a:t>
            </a:r>
          </a:p>
          <a:p>
            <a:pPr lvl="1">
              <a:buFontTx/>
              <a:buNone/>
            </a:pPr>
            <a:endParaRPr lang="zh-CN" altLang="en-US" sz="2000">
              <a:solidFill>
                <a:srgbClr val="000000"/>
              </a:solidFill>
            </a:endParaRPr>
          </a:p>
          <a:p>
            <a:endParaRPr lang="zh-CN" altLang="en-US"/>
          </a:p>
        </p:txBody>
      </p:sp>
      <p:pic>
        <p:nvPicPr>
          <p:cNvPr id="260100" name="Picture 4" descr="5-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187450" y="2420938"/>
            <a:ext cx="6480175"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90085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96611" name="Rectangle 3"/>
          <p:cNvSpPr>
            <a:spLocks noGrp="1" noChangeArrowheads="1"/>
          </p:cNvSpPr>
          <p:nvPr>
            <p:ph type="body" sz="half" idx="1"/>
          </p:nvPr>
        </p:nvSpPr>
        <p:spPr>
          <a:xfrm>
            <a:off x="522288" y="1390650"/>
            <a:ext cx="7794625" cy="3910013"/>
          </a:xfrm>
        </p:spPr>
        <p:txBody>
          <a:bodyPr>
            <a:normAutofit lnSpcReduction="10000"/>
          </a:bodyPr>
          <a:lstStyle/>
          <a:p>
            <a:pPr>
              <a:lnSpc>
                <a:spcPct val="80000"/>
              </a:lnSpc>
              <a:buFont typeface="Wingdings" pitchFamily="2" charset="2"/>
              <a:buNone/>
            </a:pPr>
            <a:r>
              <a:rPr lang="en-US" altLang="zh-CN" sz="2400"/>
              <a:t>2 </a:t>
            </a:r>
            <a:r>
              <a:rPr lang="zh-CN" altLang="en-US" sz="2400"/>
              <a:t>明敷设布线方式</a:t>
            </a:r>
          </a:p>
          <a:p>
            <a:pPr lvl="1">
              <a:lnSpc>
                <a:spcPct val="80000"/>
              </a:lnSpc>
              <a:buFont typeface="Wingdings" pitchFamily="2" charset="2"/>
              <a:buChar char="Ø"/>
            </a:pPr>
            <a:r>
              <a:rPr lang="zh-CN" altLang="en-US" sz="2000">
                <a:solidFill>
                  <a:srgbClr val="000000"/>
                </a:solidFill>
              </a:rPr>
              <a:t>明敷设布线方式主要用于既没有天花板吊顶又没有预埋管槽的建筑物的综合布线系统，通常采用走廊槽式桥架和墙面线槽相结合方式的来设计布线路由。</a:t>
            </a:r>
          </a:p>
          <a:p>
            <a:pPr lvl="1">
              <a:lnSpc>
                <a:spcPct val="80000"/>
              </a:lnSpc>
              <a:buFont typeface="Wingdings" pitchFamily="2" charset="2"/>
              <a:buChar char="Ø"/>
            </a:pPr>
            <a:r>
              <a:rPr lang="zh-CN" altLang="en-US" sz="2000">
                <a:solidFill>
                  <a:srgbClr val="000000"/>
                </a:solidFill>
              </a:rPr>
              <a:t>通常水平布线路由从</a:t>
            </a:r>
            <a:r>
              <a:rPr lang="en-US" altLang="zh-CN" sz="2000">
                <a:solidFill>
                  <a:srgbClr val="000000"/>
                </a:solidFill>
              </a:rPr>
              <a:t>FD</a:t>
            </a:r>
            <a:r>
              <a:rPr lang="zh-CN" altLang="en-US" sz="2000">
                <a:solidFill>
                  <a:srgbClr val="000000"/>
                </a:solidFill>
              </a:rPr>
              <a:t>开始，经走廊槽式桥架，用支管到各房间，再经墙面线槽将线缆布放至信息插座（明装）。当布放的线缆较少时，从配线间到工作区信息插座布线时也可全部采用墙面线槽方式</a:t>
            </a:r>
          </a:p>
          <a:p>
            <a:pPr>
              <a:lnSpc>
                <a:spcPct val="80000"/>
              </a:lnSpc>
              <a:buFont typeface="Wingdings" pitchFamily="2" charset="2"/>
              <a:buNone/>
            </a:pPr>
            <a:r>
              <a:rPr lang="zh-CN" altLang="en-US" sz="2000"/>
              <a:t>（</a:t>
            </a:r>
            <a:r>
              <a:rPr lang="en-US" altLang="zh-CN" sz="2000"/>
              <a:t>1</a:t>
            </a:r>
            <a:r>
              <a:rPr lang="zh-CN" altLang="en-US" sz="2000"/>
              <a:t>）走廊槽式桥架方式</a:t>
            </a:r>
          </a:p>
          <a:p>
            <a:pPr lvl="1">
              <a:lnSpc>
                <a:spcPct val="80000"/>
              </a:lnSpc>
              <a:buFont typeface="Wingdings" pitchFamily="2" charset="2"/>
              <a:buChar char="Ø"/>
            </a:pPr>
            <a:r>
              <a:rPr lang="zh-CN" altLang="en-US" sz="2000">
                <a:solidFill>
                  <a:srgbClr val="000000"/>
                </a:solidFill>
              </a:rPr>
              <a:t>规格有</a:t>
            </a:r>
            <a:r>
              <a:rPr lang="en-US" altLang="zh-CN" sz="2000">
                <a:solidFill>
                  <a:srgbClr val="000000"/>
                </a:solidFill>
              </a:rPr>
              <a:t>50 mm </a:t>
            </a:r>
            <a:r>
              <a:rPr lang="en-US" altLang="zh-CN" sz="2000">
                <a:solidFill>
                  <a:srgbClr val="000000"/>
                </a:solidFill>
                <a:sym typeface="Symbol" pitchFamily="18" charset="2"/>
              </a:rPr>
              <a:t></a:t>
            </a:r>
            <a:r>
              <a:rPr lang="en-US" altLang="zh-CN" sz="2000">
                <a:solidFill>
                  <a:srgbClr val="000000"/>
                </a:solidFill>
              </a:rPr>
              <a:t> 25 mm</a:t>
            </a:r>
            <a:r>
              <a:rPr lang="zh-CN" altLang="en-US" sz="2000">
                <a:solidFill>
                  <a:srgbClr val="000000"/>
                </a:solidFill>
              </a:rPr>
              <a:t>、</a:t>
            </a:r>
            <a:r>
              <a:rPr lang="en-US" altLang="zh-CN" sz="2000">
                <a:solidFill>
                  <a:srgbClr val="000000"/>
                </a:solidFill>
              </a:rPr>
              <a:t>100 mm </a:t>
            </a:r>
            <a:r>
              <a:rPr lang="en-US" altLang="zh-CN" sz="2000">
                <a:solidFill>
                  <a:srgbClr val="000000"/>
                </a:solidFill>
                <a:sym typeface="Symbol" pitchFamily="18" charset="2"/>
              </a:rPr>
              <a:t></a:t>
            </a:r>
            <a:r>
              <a:rPr lang="en-US" altLang="zh-CN" sz="2000">
                <a:solidFill>
                  <a:srgbClr val="000000"/>
                </a:solidFill>
              </a:rPr>
              <a:t> 50 mm</a:t>
            </a:r>
            <a:r>
              <a:rPr lang="zh-CN" altLang="en-US" sz="2000">
                <a:solidFill>
                  <a:srgbClr val="000000"/>
                </a:solidFill>
              </a:rPr>
              <a:t>、</a:t>
            </a:r>
            <a:r>
              <a:rPr lang="en-US" altLang="zh-CN" sz="2000">
                <a:solidFill>
                  <a:srgbClr val="000000"/>
                </a:solidFill>
              </a:rPr>
              <a:t>200 mm </a:t>
            </a:r>
            <a:r>
              <a:rPr lang="en-US" altLang="zh-CN" sz="2000">
                <a:solidFill>
                  <a:srgbClr val="000000"/>
                </a:solidFill>
                <a:sym typeface="Symbol" pitchFamily="18" charset="2"/>
              </a:rPr>
              <a:t></a:t>
            </a:r>
            <a:r>
              <a:rPr lang="en-US" altLang="zh-CN" sz="2000">
                <a:solidFill>
                  <a:srgbClr val="000000"/>
                </a:solidFill>
              </a:rPr>
              <a:t> 100 mm</a:t>
            </a:r>
            <a:r>
              <a:rPr lang="zh-CN" altLang="en-US" sz="2000">
                <a:solidFill>
                  <a:srgbClr val="000000"/>
                </a:solidFill>
              </a:rPr>
              <a:t>等型号金属桥架</a:t>
            </a:r>
          </a:p>
          <a:p>
            <a:pPr>
              <a:lnSpc>
                <a:spcPct val="80000"/>
              </a:lnSpc>
              <a:buFont typeface="Wingdings" pitchFamily="2" charset="2"/>
              <a:buNone/>
            </a:pPr>
            <a:r>
              <a:rPr lang="zh-CN" altLang="en-US" sz="2000"/>
              <a:t>（</a:t>
            </a:r>
            <a:r>
              <a:rPr lang="en-US" altLang="zh-CN" sz="2000"/>
              <a:t>2</a:t>
            </a:r>
            <a:r>
              <a:rPr lang="zh-CN" altLang="en-US" sz="2000"/>
              <a:t>）墙面线槽方式</a:t>
            </a:r>
          </a:p>
          <a:p>
            <a:pPr lvl="1">
              <a:lnSpc>
                <a:spcPct val="80000"/>
              </a:lnSpc>
              <a:buFont typeface="Wingdings" pitchFamily="2" charset="2"/>
              <a:buChar char="Ø"/>
            </a:pPr>
            <a:r>
              <a:rPr lang="zh-CN" altLang="en-US" sz="2000">
                <a:solidFill>
                  <a:srgbClr val="000000"/>
                </a:solidFill>
              </a:rPr>
              <a:t>规格有</a:t>
            </a:r>
            <a:r>
              <a:rPr lang="en-US" altLang="zh-CN" sz="2000">
                <a:solidFill>
                  <a:srgbClr val="000000"/>
                </a:solidFill>
              </a:rPr>
              <a:t>20 mm </a:t>
            </a:r>
            <a:r>
              <a:rPr lang="en-US" altLang="zh-CN" sz="2000">
                <a:solidFill>
                  <a:srgbClr val="000000"/>
                </a:solidFill>
                <a:sym typeface="Symbol" pitchFamily="18" charset="2"/>
              </a:rPr>
              <a:t></a:t>
            </a:r>
            <a:r>
              <a:rPr lang="en-US" altLang="zh-CN" sz="2000">
                <a:solidFill>
                  <a:srgbClr val="000000"/>
                </a:solidFill>
              </a:rPr>
              <a:t> 10 mm</a:t>
            </a:r>
            <a:r>
              <a:rPr lang="zh-CN" altLang="en-US" sz="2000">
                <a:solidFill>
                  <a:srgbClr val="000000"/>
                </a:solidFill>
              </a:rPr>
              <a:t>、</a:t>
            </a:r>
            <a:r>
              <a:rPr lang="en-US" altLang="zh-CN" sz="2000">
                <a:solidFill>
                  <a:srgbClr val="000000"/>
                </a:solidFill>
              </a:rPr>
              <a:t>40 mm </a:t>
            </a:r>
            <a:r>
              <a:rPr lang="en-US" altLang="zh-CN" sz="2000">
                <a:solidFill>
                  <a:srgbClr val="000000"/>
                </a:solidFill>
                <a:sym typeface="Symbol" pitchFamily="18" charset="2"/>
              </a:rPr>
              <a:t></a:t>
            </a:r>
            <a:r>
              <a:rPr lang="en-US" altLang="zh-CN" sz="2000">
                <a:solidFill>
                  <a:srgbClr val="000000"/>
                </a:solidFill>
              </a:rPr>
              <a:t> 20 mm</a:t>
            </a:r>
            <a:r>
              <a:rPr lang="zh-CN" altLang="en-US" sz="2000">
                <a:solidFill>
                  <a:srgbClr val="000000"/>
                </a:solidFill>
              </a:rPr>
              <a:t>、</a:t>
            </a:r>
            <a:r>
              <a:rPr lang="en-US" altLang="zh-CN" sz="2000">
                <a:solidFill>
                  <a:srgbClr val="000000"/>
                </a:solidFill>
              </a:rPr>
              <a:t>60 mm </a:t>
            </a:r>
            <a:r>
              <a:rPr lang="en-US" altLang="zh-CN" sz="2000">
                <a:solidFill>
                  <a:srgbClr val="000000"/>
                </a:solidFill>
                <a:sym typeface="Symbol" pitchFamily="18" charset="2"/>
              </a:rPr>
              <a:t></a:t>
            </a:r>
            <a:r>
              <a:rPr lang="en-US" altLang="zh-CN" sz="2000">
                <a:solidFill>
                  <a:srgbClr val="000000"/>
                </a:solidFill>
              </a:rPr>
              <a:t> 30 mm</a:t>
            </a:r>
            <a:r>
              <a:rPr lang="zh-CN" altLang="en-US" sz="2000">
                <a:solidFill>
                  <a:srgbClr val="000000"/>
                </a:solidFill>
              </a:rPr>
              <a:t>、</a:t>
            </a:r>
            <a:r>
              <a:rPr lang="en-US" altLang="zh-CN" sz="2000">
                <a:solidFill>
                  <a:srgbClr val="000000"/>
                </a:solidFill>
              </a:rPr>
              <a:t>100 mm </a:t>
            </a:r>
            <a:r>
              <a:rPr lang="en-US" altLang="zh-CN" sz="2000">
                <a:solidFill>
                  <a:srgbClr val="000000"/>
                </a:solidFill>
                <a:sym typeface="Symbol" pitchFamily="18" charset="2"/>
              </a:rPr>
              <a:t></a:t>
            </a:r>
            <a:r>
              <a:rPr lang="en-US" altLang="zh-CN" sz="2000">
                <a:solidFill>
                  <a:srgbClr val="000000"/>
                </a:solidFill>
              </a:rPr>
              <a:t> 30 mm</a:t>
            </a:r>
            <a:r>
              <a:rPr lang="zh-CN" altLang="en-US" sz="2000">
                <a:solidFill>
                  <a:srgbClr val="000000"/>
                </a:solidFill>
              </a:rPr>
              <a:t>等型号的</a:t>
            </a:r>
            <a:r>
              <a:rPr lang="en-US" altLang="zh-CN" sz="2000">
                <a:solidFill>
                  <a:srgbClr val="000000"/>
                </a:solidFill>
              </a:rPr>
              <a:t>PVC</a:t>
            </a:r>
            <a:r>
              <a:rPr lang="zh-CN" altLang="en-US" sz="2000">
                <a:solidFill>
                  <a:srgbClr val="000000"/>
                </a:solidFill>
              </a:rPr>
              <a:t>线槽</a:t>
            </a:r>
          </a:p>
        </p:txBody>
      </p:sp>
    </p:spTree>
    <p:extLst>
      <p:ext uri="{BB962C8B-B14F-4D97-AF65-F5344CB8AC3E}">
        <p14:creationId xmlns:p14="http://schemas.microsoft.com/office/powerpoint/2010/main" val="2530397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09571" name="Rectangle 3"/>
          <p:cNvSpPr>
            <a:spLocks noGrp="1" noChangeArrowheads="1"/>
          </p:cNvSpPr>
          <p:nvPr>
            <p:ph type="body" sz="half" idx="1"/>
          </p:nvPr>
        </p:nvSpPr>
        <p:spPr>
          <a:xfrm>
            <a:off x="395288" y="981075"/>
            <a:ext cx="8172450" cy="5184775"/>
          </a:xfrm>
        </p:spPr>
        <p:txBody>
          <a:bodyPr/>
          <a:lstStyle/>
          <a:p>
            <a:pPr algn="just">
              <a:buFontTx/>
              <a:buNone/>
            </a:pPr>
            <a:endParaRPr lang="zh-CN" altLang="en-US" sz="2800"/>
          </a:p>
          <a:p>
            <a:pPr algn="just">
              <a:buFontTx/>
              <a:buNone/>
            </a:pPr>
            <a:r>
              <a:rPr lang="zh-CN" altLang="en-US"/>
              <a:t>    </a:t>
            </a:r>
            <a:r>
              <a:rPr lang="zh-CN" altLang="en-US" sz="2400"/>
              <a:t>走廊槽式桥架方式</a:t>
            </a:r>
            <a:r>
              <a:rPr lang="zh-CN" altLang="en-US" sz="2800"/>
              <a:t>                        </a:t>
            </a:r>
          </a:p>
        </p:txBody>
      </p:sp>
      <p:sp>
        <p:nvSpPr>
          <p:cNvPr id="109572" name="Rectangle 4"/>
          <p:cNvSpPr>
            <a:spLocks noChangeArrowheads="1"/>
          </p:cNvSpPr>
          <p:nvPr/>
        </p:nvSpPr>
        <p:spPr bwMode="auto">
          <a:xfrm>
            <a:off x="0" y="2595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zh-CN" altLang="en-US"/>
          </a:p>
        </p:txBody>
      </p:sp>
      <p:pic>
        <p:nvPicPr>
          <p:cNvPr id="109576" name="Picture 8" descr="5-5"/>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5650" y="2133600"/>
            <a:ext cx="3746500"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8" name="Picture 10" descr="5-6"/>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6463" y="2565400"/>
            <a:ext cx="4175125"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80" name="Text Box 12"/>
          <p:cNvSpPr txBox="1">
            <a:spLocks noChangeArrowheads="1"/>
          </p:cNvSpPr>
          <p:nvPr/>
        </p:nvSpPr>
        <p:spPr bwMode="auto">
          <a:xfrm>
            <a:off x="5364163" y="1628775"/>
            <a:ext cx="24114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zh-CN" altLang="en-US" sz="2400">
                <a:solidFill>
                  <a:srgbClr val="333300"/>
                </a:solidFill>
                <a:ea typeface="宋体" pitchFamily="2" charset="-122"/>
              </a:rPr>
              <a:t>墙面线槽方式</a:t>
            </a:r>
          </a:p>
        </p:txBody>
      </p:sp>
    </p:spTree>
    <p:extLst>
      <p:ext uri="{BB962C8B-B14F-4D97-AF65-F5344CB8AC3E}">
        <p14:creationId xmlns:p14="http://schemas.microsoft.com/office/powerpoint/2010/main" val="4027409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12643" name="Rectangle 3"/>
          <p:cNvSpPr>
            <a:spLocks noGrp="1" noChangeArrowheads="1"/>
          </p:cNvSpPr>
          <p:nvPr>
            <p:ph type="body" idx="1"/>
          </p:nvPr>
        </p:nvSpPr>
        <p:spPr>
          <a:xfrm>
            <a:off x="468313" y="1341438"/>
            <a:ext cx="8218487" cy="4349750"/>
          </a:xfrm>
        </p:spPr>
        <p:txBody>
          <a:bodyPr/>
          <a:lstStyle/>
          <a:p>
            <a:pPr marL="457200" indent="-457200">
              <a:buFont typeface="Wingdings" pitchFamily="2" charset="2"/>
              <a:buNone/>
            </a:pPr>
            <a:r>
              <a:rPr lang="en-US" altLang="zh-CN" sz="2400"/>
              <a:t>3 </a:t>
            </a:r>
            <a:r>
              <a:rPr lang="zh-CN" altLang="en-US" sz="2400"/>
              <a:t>其它布线方式</a:t>
            </a:r>
          </a:p>
          <a:p>
            <a:pPr marL="457200" indent="-457200">
              <a:buFontTx/>
              <a:buNone/>
            </a:pPr>
            <a:r>
              <a:rPr lang="zh-CN" altLang="en-US"/>
              <a:t>  </a:t>
            </a:r>
            <a:r>
              <a:rPr lang="zh-CN" altLang="en-US" sz="2000"/>
              <a:t>对已建建筑物布线还有以下</a:t>
            </a:r>
            <a:r>
              <a:rPr lang="en-US" altLang="zh-CN" sz="2000"/>
              <a:t>3</a:t>
            </a:r>
            <a:r>
              <a:rPr lang="zh-CN" altLang="en-US" sz="2000"/>
              <a:t>种方式：</a:t>
            </a:r>
          </a:p>
          <a:p>
            <a:pPr marL="914400" lvl="1" indent="-457200">
              <a:buFont typeface="Wingdings" pitchFamily="2" charset="2"/>
              <a:buChar char="Ø"/>
            </a:pPr>
            <a:r>
              <a:rPr lang="zh-CN" altLang="en-US" sz="2000">
                <a:solidFill>
                  <a:srgbClr val="000000"/>
                </a:solidFill>
              </a:rPr>
              <a:t>护壁板管道布线方式</a:t>
            </a:r>
          </a:p>
          <a:p>
            <a:pPr marL="457200" indent="-457200">
              <a:buFontTx/>
              <a:buNone/>
            </a:pPr>
            <a:endParaRPr lang="zh-CN" altLang="en-US" sz="2000"/>
          </a:p>
        </p:txBody>
      </p:sp>
      <p:pic>
        <p:nvPicPr>
          <p:cNvPr id="112644" name="Picture 4" descr="5-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76375" y="2708275"/>
            <a:ext cx="5903913"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654772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13667" name="Rectangle 3"/>
          <p:cNvSpPr>
            <a:spLocks noGrp="1" noChangeArrowheads="1"/>
          </p:cNvSpPr>
          <p:nvPr>
            <p:ph type="body" idx="1"/>
          </p:nvPr>
        </p:nvSpPr>
        <p:spPr>
          <a:xfrm>
            <a:off x="539750" y="1412875"/>
            <a:ext cx="3394075" cy="4349750"/>
          </a:xfrm>
        </p:spPr>
        <p:txBody>
          <a:bodyPr/>
          <a:lstStyle/>
          <a:p>
            <a:pPr>
              <a:buFont typeface="Wingdings" pitchFamily="2" charset="2"/>
              <a:buNone/>
            </a:pPr>
            <a:r>
              <a:rPr lang="en-US" altLang="zh-CN" sz="2400"/>
              <a:t>3 </a:t>
            </a:r>
            <a:r>
              <a:rPr lang="zh-CN" altLang="en-US" sz="2400"/>
              <a:t>其它布线方式</a:t>
            </a:r>
          </a:p>
          <a:p>
            <a:pPr lvl="1">
              <a:buFont typeface="Wingdings" pitchFamily="2" charset="2"/>
              <a:buChar char="Ø"/>
            </a:pPr>
            <a:r>
              <a:rPr lang="zh-CN" altLang="en-US" sz="2000">
                <a:solidFill>
                  <a:srgbClr val="000000"/>
                </a:solidFill>
              </a:rPr>
              <a:t>地板导管布线方式</a:t>
            </a:r>
          </a:p>
          <a:p>
            <a:pPr lvl="1">
              <a:buFont typeface="Wingdings" pitchFamily="2" charset="2"/>
              <a:buChar char="Ø"/>
            </a:pPr>
            <a:endParaRPr lang="zh-CN" altLang="en-US">
              <a:solidFill>
                <a:srgbClr val="000000"/>
              </a:solidFill>
            </a:endParaRPr>
          </a:p>
          <a:p>
            <a:pPr lvl="1">
              <a:buFont typeface="Wingdings" pitchFamily="2" charset="2"/>
              <a:buChar char="Ø"/>
            </a:pPr>
            <a:endParaRPr lang="zh-CN" altLang="en-US">
              <a:solidFill>
                <a:srgbClr val="000000"/>
              </a:solidFill>
            </a:endParaRPr>
          </a:p>
          <a:p>
            <a:pPr lvl="1">
              <a:buFont typeface="Wingdings" pitchFamily="2" charset="2"/>
              <a:buChar char="Ø"/>
            </a:pPr>
            <a:endParaRPr lang="zh-CN" altLang="en-US">
              <a:solidFill>
                <a:srgbClr val="000000"/>
              </a:solidFill>
            </a:endParaRPr>
          </a:p>
          <a:p>
            <a:pPr lvl="1">
              <a:buFont typeface="Wingdings" pitchFamily="2" charset="2"/>
              <a:buChar char="Ø"/>
            </a:pPr>
            <a:endParaRPr lang="zh-CN" altLang="en-US">
              <a:solidFill>
                <a:srgbClr val="000000"/>
              </a:solidFill>
            </a:endParaRPr>
          </a:p>
          <a:p>
            <a:pPr lvl="1">
              <a:buFont typeface="Wingdings" pitchFamily="2" charset="2"/>
              <a:buChar char="Ø"/>
            </a:pPr>
            <a:r>
              <a:rPr lang="zh-CN" altLang="en-US" sz="2000">
                <a:solidFill>
                  <a:srgbClr val="000000"/>
                </a:solidFill>
              </a:rPr>
              <a:t>模制管道布线方式</a:t>
            </a:r>
          </a:p>
        </p:txBody>
      </p:sp>
      <p:pic>
        <p:nvPicPr>
          <p:cNvPr id="113669" name="Picture 5" descr="5-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84663" y="1989138"/>
            <a:ext cx="3529012" cy="22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3670" name="Picture 6" descr="5-9"/>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500563" y="4365625"/>
            <a:ext cx="3384550" cy="216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76939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14691" name="Rectangle 3"/>
          <p:cNvSpPr>
            <a:spLocks noGrp="1" noChangeArrowheads="1"/>
          </p:cNvSpPr>
          <p:nvPr>
            <p:ph type="body" idx="1"/>
          </p:nvPr>
        </p:nvSpPr>
        <p:spPr>
          <a:xfrm>
            <a:off x="539750" y="1412875"/>
            <a:ext cx="8218488" cy="4349750"/>
          </a:xfrm>
        </p:spPr>
        <p:txBody>
          <a:bodyPr/>
          <a:lstStyle/>
          <a:p>
            <a:pPr>
              <a:lnSpc>
                <a:spcPct val="90000"/>
              </a:lnSpc>
              <a:buFont typeface="Wingdings" pitchFamily="2" charset="2"/>
              <a:buNone/>
            </a:pPr>
            <a:r>
              <a:rPr lang="en-US" altLang="zh-CN" sz="2400"/>
              <a:t>5.2.2 </a:t>
            </a:r>
            <a:r>
              <a:rPr lang="zh-CN" altLang="en-US" sz="2400"/>
              <a:t>开放型办公室布线系统</a:t>
            </a:r>
          </a:p>
          <a:p>
            <a:pPr lvl="1">
              <a:lnSpc>
                <a:spcPct val="90000"/>
              </a:lnSpc>
              <a:buFont typeface="Wingdings" pitchFamily="2" charset="2"/>
              <a:buChar char="Ø"/>
            </a:pPr>
            <a:r>
              <a:rPr lang="zh-CN" altLang="en-US" sz="2000">
                <a:solidFill>
                  <a:srgbClr val="000000"/>
                </a:solidFill>
              </a:rPr>
              <a:t>有些楼层房间面积较大，而且房间办公用具布局经常变动，墙（地）面又不易安装信息插座。</a:t>
            </a:r>
          </a:p>
          <a:p>
            <a:pPr lvl="1">
              <a:lnSpc>
                <a:spcPct val="90000"/>
              </a:lnSpc>
              <a:buFont typeface="Wingdings" pitchFamily="2" charset="2"/>
              <a:buChar char="Ø"/>
            </a:pPr>
            <a:r>
              <a:rPr lang="zh-CN" altLang="en-US" sz="2000">
                <a:solidFill>
                  <a:srgbClr val="000000"/>
                </a:solidFill>
              </a:rPr>
              <a:t>为了解决这一问题，我们可以采用“大开间办公环境附加水平布线惯例”。大开间是指由办公用具或可移动的隔断代替建筑墙面构成的分隔式办公环境。</a:t>
            </a:r>
          </a:p>
          <a:p>
            <a:pPr lvl="1">
              <a:lnSpc>
                <a:spcPct val="90000"/>
              </a:lnSpc>
              <a:buFont typeface="Wingdings" pitchFamily="2" charset="2"/>
              <a:buChar char="Ø"/>
            </a:pPr>
            <a:r>
              <a:rPr lang="zh-CN" altLang="en-US" sz="2000">
                <a:solidFill>
                  <a:srgbClr val="000000"/>
                </a:solidFill>
              </a:rPr>
              <a:t>在这种开放型办公室中，将线缆和相关的连接件配合使用，就会有很大的灵活性，节省安装时间和费用。开放型办公室布线系统设计方案有两种：</a:t>
            </a:r>
          </a:p>
          <a:p>
            <a:pPr lvl="2">
              <a:lnSpc>
                <a:spcPct val="90000"/>
              </a:lnSpc>
            </a:pPr>
            <a:r>
              <a:rPr lang="zh-CN" altLang="en-US" sz="2000"/>
              <a:t>多用户信息插座设计方案</a:t>
            </a:r>
          </a:p>
          <a:p>
            <a:pPr lvl="2">
              <a:lnSpc>
                <a:spcPct val="90000"/>
              </a:lnSpc>
            </a:pPr>
            <a:r>
              <a:rPr lang="zh-CN" altLang="en-US" sz="2000"/>
              <a:t>集合点设计方案</a:t>
            </a:r>
          </a:p>
          <a:p>
            <a:pPr>
              <a:lnSpc>
                <a:spcPct val="90000"/>
              </a:lnSpc>
              <a:buFontTx/>
              <a:buNone/>
            </a:pPr>
            <a:r>
              <a:rPr lang="zh-CN" altLang="en-US" sz="2000"/>
              <a:t> </a:t>
            </a:r>
          </a:p>
        </p:txBody>
      </p:sp>
    </p:spTree>
    <p:extLst>
      <p:ext uri="{BB962C8B-B14F-4D97-AF65-F5344CB8AC3E}">
        <p14:creationId xmlns:p14="http://schemas.microsoft.com/office/powerpoint/2010/main" val="2297388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97635" name="Rectangle 3"/>
          <p:cNvSpPr>
            <a:spLocks noGrp="1" noChangeArrowheads="1"/>
          </p:cNvSpPr>
          <p:nvPr>
            <p:ph type="body" idx="1"/>
          </p:nvPr>
        </p:nvSpPr>
        <p:spPr>
          <a:xfrm>
            <a:off x="530225" y="1412875"/>
            <a:ext cx="8218488" cy="4349750"/>
          </a:xfrm>
        </p:spPr>
        <p:txBody>
          <a:bodyPr/>
          <a:lstStyle/>
          <a:p>
            <a:pPr>
              <a:buFont typeface="Wingdings" pitchFamily="2" charset="2"/>
              <a:buNone/>
            </a:pPr>
            <a:r>
              <a:rPr lang="en-US" altLang="zh-CN" sz="2400"/>
              <a:t>5.2.2 </a:t>
            </a:r>
            <a:r>
              <a:rPr lang="zh-CN" altLang="en-US" sz="2400"/>
              <a:t>开放型办公室布线系统</a:t>
            </a:r>
          </a:p>
          <a:p>
            <a:pPr>
              <a:buFont typeface="Wingdings" pitchFamily="2" charset="2"/>
              <a:buChar char="n"/>
            </a:pPr>
            <a:r>
              <a:rPr lang="zh-CN" altLang="en-US" sz="2000"/>
              <a:t>多用户信息插座设计方案</a:t>
            </a:r>
          </a:p>
          <a:p>
            <a:pPr>
              <a:buFontTx/>
              <a:buNone/>
            </a:pPr>
            <a:r>
              <a:rPr lang="zh-CN" altLang="en-US" sz="2000"/>
              <a:t>  多用户信息插座（</a:t>
            </a:r>
            <a:r>
              <a:rPr lang="en-US" altLang="zh-CN" sz="2000"/>
              <a:t>Multiuser Information Outlet, MIO</a:t>
            </a:r>
            <a:r>
              <a:rPr lang="zh-CN" altLang="en-US" sz="2000"/>
              <a:t>）设计方案就是将多个多种信息模块组合在一起，安装在吊顶内，然后用接插线沿隔断、墙壁或墙柱而下，接到终端设备上。</a:t>
            </a:r>
          </a:p>
        </p:txBody>
      </p:sp>
      <p:pic>
        <p:nvPicPr>
          <p:cNvPr id="197636" name="Picture 4" descr="5-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31913" y="3644900"/>
            <a:ext cx="6481762" cy="2411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549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98659" name="Rectangle 3"/>
          <p:cNvSpPr>
            <a:spLocks noGrp="1" noChangeArrowheads="1"/>
          </p:cNvSpPr>
          <p:nvPr>
            <p:ph type="body" idx="1"/>
          </p:nvPr>
        </p:nvSpPr>
        <p:spPr>
          <a:xfrm>
            <a:off x="539750" y="1412875"/>
            <a:ext cx="8220075" cy="3965575"/>
          </a:xfrm>
        </p:spPr>
        <p:txBody>
          <a:bodyPr/>
          <a:lstStyle/>
          <a:p>
            <a:pPr eaLnBrk="0" hangingPunct="0">
              <a:spcBef>
                <a:spcPct val="50000"/>
              </a:spcBef>
              <a:buFontTx/>
              <a:buNone/>
            </a:pPr>
            <a:r>
              <a:rPr lang="en-US" altLang="zh-CN" sz="2400"/>
              <a:t>5.2.2 </a:t>
            </a:r>
            <a:r>
              <a:rPr lang="zh-CN" altLang="en-US" sz="2400"/>
              <a:t>开放型办公室布线系统</a:t>
            </a:r>
          </a:p>
          <a:p>
            <a:pPr eaLnBrk="0" hangingPunct="0">
              <a:spcBef>
                <a:spcPct val="50000"/>
              </a:spcBef>
            </a:pPr>
            <a:r>
              <a:rPr lang="zh-CN" altLang="en-US" sz="2000"/>
              <a:t>多用户信息插座为在一个用具组合空间中办公的多个用户提供了一个单一的工作区插座集合。</a:t>
            </a:r>
          </a:p>
          <a:p>
            <a:pPr eaLnBrk="0" hangingPunct="0">
              <a:spcBef>
                <a:spcPct val="50000"/>
              </a:spcBef>
            </a:pPr>
            <a:r>
              <a:rPr lang="zh-CN" altLang="en-US" sz="2000"/>
              <a:t>接插线通过内部的槽道将设备直接连至多用户信息插座。</a:t>
            </a:r>
          </a:p>
          <a:p>
            <a:pPr eaLnBrk="0" hangingPunct="0">
              <a:spcBef>
                <a:spcPct val="50000"/>
              </a:spcBef>
            </a:pPr>
            <a:r>
              <a:rPr lang="zh-CN" altLang="en-US" sz="2000"/>
              <a:t>多用户信息插座应该放在像立柱或墙面这样的永久性位置上，而且应该保证水平布线在用具重新组合时保持完整性</a:t>
            </a:r>
          </a:p>
          <a:p>
            <a:pPr eaLnBrk="0" hangingPunct="0">
              <a:spcBef>
                <a:spcPct val="50000"/>
              </a:spcBef>
            </a:pPr>
            <a:r>
              <a:rPr lang="zh-CN" altLang="en-US" sz="2000"/>
              <a:t>多用户信息插座适用于那些重新组合非常频繁的办公区域使用。组合时只需重新配备接插线即可。</a:t>
            </a:r>
          </a:p>
          <a:p>
            <a:endParaRPr lang="zh-CN" altLang="en-US" sz="2000"/>
          </a:p>
        </p:txBody>
      </p:sp>
    </p:spTree>
    <p:extLst>
      <p:ext uri="{BB962C8B-B14F-4D97-AF65-F5344CB8AC3E}">
        <p14:creationId xmlns:p14="http://schemas.microsoft.com/office/powerpoint/2010/main" val="10172279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16739" name="Rectangle 3"/>
          <p:cNvSpPr>
            <a:spLocks noGrp="1" noChangeArrowheads="1"/>
          </p:cNvSpPr>
          <p:nvPr>
            <p:ph type="body" idx="1"/>
          </p:nvPr>
        </p:nvSpPr>
        <p:spPr>
          <a:xfrm>
            <a:off x="468313" y="1412875"/>
            <a:ext cx="8569325" cy="5040313"/>
          </a:xfrm>
        </p:spPr>
        <p:txBody>
          <a:bodyPr/>
          <a:lstStyle/>
          <a:p>
            <a:pPr marL="457200" indent="-457200" eaLnBrk="0" hangingPunct="0">
              <a:lnSpc>
                <a:spcPct val="80000"/>
              </a:lnSpc>
              <a:spcBef>
                <a:spcPct val="50000"/>
              </a:spcBef>
              <a:buFontTx/>
              <a:buNone/>
            </a:pPr>
            <a:r>
              <a:rPr lang="en-US" altLang="zh-CN" sz="2400"/>
              <a:t>5.2.2 </a:t>
            </a:r>
            <a:r>
              <a:rPr lang="zh-CN" altLang="en-US" sz="2400"/>
              <a:t>开放型办公室布线系统</a:t>
            </a:r>
          </a:p>
          <a:p>
            <a:pPr marL="457200" indent="-457200">
              <a:lnSpc>
                <a:spcPct val="80000"/>
              </a:lnSpc>
            </a:pPr>
            <a:r>
              <a:rPr lang="zh-CN" altLang="en-US" sz="2000"/>
              <a:t>采用多用户信息插座时，每一个多用户插座包括适当的备用量在内，宜能支持</a:t>
            </a:r>
            <a:r>
              <a:rPr lang="en-US" altLang="zh-CN" sz="2000"/>
              <a:t>12</a:t>
            </a:r>
            <a:r>
              <a:rPr lang="zh-CN" altLang="en-US" sz="2000"/>
              <a:t>个工作区所需的</a:t>
            </a:r>
            <a:r>
              <a:rPr lang="en-US" altLang="zh-CN" sz="2000"/>
              <a:t>8</a:t>
            </a:r>
            <a:r>
              <a:rPr lang="zh-CN" altLang="en-US" sz="2000"/>
              <a:t>位模块通用插座，各段线缆长度按下式计算，也可按表</a:t>
            </a:r>
            <a:r>
              <a:rPr lang="en-US" altLang="zh-CN" sz="2000"/>
              <a:t>4-2</a:t>
            </a:r>
            <a:r>
              <a:rPr lang="zh-CN" altLang="en-US" sz="2000"/>
              <a:t>选用。</a:t>
            </a:r>
          </a:p>
          <a:p>
            <a:pPr marL="914400" lvl="1" indent="-457200">
              <a:lnSpc>
                <a:spcPct val="80000"/>
              </a:lnSpc>
            </a:pPr>
            <a:r>
              <a:rPr lang="en-US" altLang="zh-CN" sz="2000">
                <a:solidFill>
                  <a:srgbClr val="000000"/>
                </a:solidFill>
              </a:rPr>
              <a:t>C=(102-H)</a:t>
            </a:r>
            <a:r>
              <a:rPr lang="zh-CN" altLang="en-US" sz="2000">
                <a:solidFill>
                  <a:srgbClr val="000000"/>
                </a:solidFill>
              </a:rPr>
              <a:t>／</a:t>
            </a:r>
            <a:r>
              <a:rPr lang="en-US" altLang="zh-CN" sz="2000">
                <a:solidFill>
                  <a:srgbClr val="000000"/>
                </a:solidFill>
              </a:rPr>
              <a:t>1.2 </a:t>
            </a:r>
          </a:p>
          <a:p>
            <a:pPr marL="914400" lvl="1" indent="-457200">
              <a:lnSpc>
                <a:spcPct val="80000"/>
              </a:lnSpc>
            </a:pPr>
            <a:r>
              <a:rPr lang="en-US" altLang="zh-CN" sz="2000">
                <a:solidFill>
                  <a:srgbClr val="000000"/>
                </a:solidFill>
              </a:rPr>
              <a:t>W=C-5 </a:t>
            </a:r>
          </a:p>
          <a:p>
            <a:pPr marL="914400" lvl="1" indent="-457200">
              <a:lnSpc>
                <a:spcPct val="80000"/>
              </a:lnSpc>
            </a:pPr>
            <a:r>
              <a:rPr lang="zh-CN" altLang="en-US" sz="2000">
                <a:solidFill>
                  <a:srgbClr val="000000"/>
                </a:solidFill>
              </a:rPr>
              <a:t>式中</a:t>
            </a:r>
            <a:r>
              <a:rPr lang="en-US" altLang="zh-CN" sz="2000">
                <a:solidFill>
                  <a:srgbClr val="000000"/>
                </a:solidFill>
              </a:rPr>
              <a:t>C=w+D——</a:t>
            </a:r>
            <a:r>
              <a:rPr lang="zh-CN" altLang="en-US" sz="2000">
                <a:solidFill>
                  <a:srgbClr val="000000"/>
                </a:solidFill>
              </a:rPr>
              <a:t>工作区电缆、电信间跳线和设备电缆的长度之和；</a:t>
            </a:r>
          </a:p>
          <a:p>
            <a:pPr marL="914400" lvl="1" indent="-457200">
              <a:lnSpc>
                <a:spcPct val="80000"/>
              </a:lnSpc>
            </a:pPr>
            <a:r>
              <a:rPr lang="en-US" altLang="zh-CN" sz="2000">
                <a:solidFill>
                  <a:srgbClr val="000000"/>
                </a:solidFill>
              </a:rPr>
              <a:t>D——</a:t>
            </a:r>
            <a:r>
              <a:rPr lang="zh-CN" altLang="en-US" sz="2000">
                <a:solidFill>
                  <a:srgbClr val="000000"/>
                </a:solidFill>
              </a:rPr>
              <a:t>电信间跳线和设备电缆的总长度；</a:t>
            </a:r>
          </a:p>
          <a:p>
            <a:pPr marL="914400" lvl="1" indent="-457200">
              <a:lnSpc>
                <a:spcPct val="80000"/>
              </a:lnSpc>
            </a:pPr>
            <a:r>
              <a:rPr lang="en-US" altLang="zh-CN" sz="2000">
                <a:solidFill>
                  <a:srgbClr val="000000"/>
                </a:solidFill>
              </a:rPr>
              <a:t>W——</a:t>
            </a:r>
            <a:r>
              <a:rPr lang="zh-CN" altLang="en-US" sz="2000">
                <a:solidFill>
                  <a:srgbClr val="000000"/>
                </a:solidFill>
              </a:rPr>
              <a:t>工作区电缆的最大长度，且</a:t>
            </a:r>
            <a:r>
              <a:rPr lang="en-US" altLang="zh-CN" sz="2000">
                <a:solidFill>
                  <a:srgbClr val="000000"/>
                </a:solidFill>
              </a:rPr>
              <a:t>W≤22m</a:t>
            </a:r>
            <a:r>
              <a:rPr lang="zh-CN" altLang="en-US" sz="2000">
                <a:solidFill>
                  <a:srgbClr val="000000"/>
                </a:solidFill>
              </a:rPr>
              <a:t>；</a:t>
            </a:r>
          </a:p>
          <a:p>
            <a:pPr marL="914400" lvl="1" indent="-457200">
              <a:lnSpc>
                <a:spcPct val="80000"/>
              </a:lnSpc>
            </a:pPr>
            <a:r>
              <a:rPr lang="en-US" altLang="zh-CN" sz="2000">
                <a:solidFill>
                  <a:srgbClr val="000000"/>
                </a:solidFill>
              </a:rPr>
              <a:t>H——</a:t>
            </a:r>
            <a:r>
              <a:rPr lang="zh-CN" altLang="en-US" sz="2000">
                <a:solidFill>
                  <a:srgbClr val="000000"/>
                </a:solidFill>
              </a:rPr>
              <a:t>水平电缆的长度。</a:t>
            </a:r>
          </a:p>
          <a:p>
            <a:pPr marL="457200" indent="-457200">
              <a:lnSpc>
                <a:spcPct val="80000"/>
              </a:lnSpc>
              <a:buFontTx/>
              <a:buNone/>
            </a:pPr>
            <a:endParaRPr lang="en-US" altLang="zh-CN" sz="2000"/>
          </a:p>
          <a:p>
            <a:pPr marL="457200" indent="-457200">
              <a:lnSpc>
                <a:spcPct val="80000"/>
              </a:lnSpc>
              <a:buFontTx/>
              <a:buNone/>
            </a:pPr>
            <a:r>
              <a:rPr lang="en-US" altLang="zh-CN" sz="2000" b="1"/>
              <a:t>        </a:t>
            </a:r>
          </a:p>
        </p:txBody>
      </p:sp>
      <p:pic>
        <p:nvPicPr>
          <p:cNvPr id="116742" name="Picture 6" descr="1"/>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258888" y="4437063"/>
            <a:ext cx="6624637" cy="1957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305651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539750" y="836613"/>
            <a:ext cx="6372225" cy="431800"/>
          </a:xfrm>
        </p:spPr>
        <p:txBody>
          <a:bodyPr>
            <a:normAutofit fontScale="90000"/>
          </a:bodyPr>
          <a:lstStyle/>
          <a:p>
            <a:r>
              <a:rPr lang="en-US" altLang="zh-CN" sz="2400" b="1">
                <a:solidFill>
                  <a:srgbClr val="000000"/>
                </a:solidFill>
              </a:rPr>
              <a:t>5.2  </a:t>
            </a:r>
            <a:r>
              <a:rPr lang="zh-CN" altLang="en-US" sz="2400" b="1">
                <a:solidFill>
                  <a:srgbClr val="000000"/>
                </a:solidFill>
              </a:rPr>
              <a:t>配线子系统设计</a:t>
            </a:r>
          </a:p>
        </p:txBody>
      </p:sp>
      <p:sp>
        <p:nvSpPr>
          <p:cNvPr id="117763" name="Rectangle 3"/>
          <p:cNvSpPr>
            <a:spLocks noGrp="1" noChangeArrowheads="1"/>
          </p:cNvSpPr>
          <p:nvPr>
            <p:ph type="body" idx="1"/>
          </p:nvPr>
        </p:nvSpPr>
        <p:spPr>
          <a:xfrm>
            <a:off x="468313" y="1341438"/>
            <a:ext cx="8280400" cy="4824412"/>
          </a:xfrm>
        </p:spPr>
        <p:txBody>
          <a:bodyPr/>
          <a:lstStyle/>
          <a:p>
            <a:pPr marL="457200" indent="-457200">
              <a:lnSpc>
                <a:spcPct val="80000"/>
              </a:lnSpc>
              <a:buFont typeface="Wingdings" pitchFamily="2" charset="2"/>
              <a:buNone/>
            </a:pPr>
            <a:r>
              <a:rPr lang="en-US" altLang="zh-CN" sz="2400"/>
              <a:t>5.2.2 </a:t>
            </a:r>
            <a:r>
              <a:rPr lang="zh-CN" altLang="en-US" sz="2400"/>
              <a:t>开放型办公室布线系统</a:t>
            </a:r>
          </a:p>
          <a:p>
            <a:pPr marL="457200" indent="-457200">
              <a:lnSpc>
                <a:spcPct val="80000"/>
              </a:lnSpc>
              <a:buFont typeface="Wingdings" pitchFamily="2" charset="2"/>
              <a:buChar char="n"/>
            </a:pPr>
            <a:r>
              <a:rPr lang="zh-CN" altLang="en-US" sz="2000"/>
              <a:t>集合点（</a:t>
            </a:r>
            <a:r>
              <a:rPr lang="en-US" altLang="zh-CN" sz="2000"/>
              <a:t>CP</a:t>
            </a:r>
            <a:r>
              <a:rPr lang="zh-CN" altLang="en-US" sz="2000"/>
              <a:t>）设计方案</a:t>
            </a:r>
          </a:p>
          <a:p>
            <a:pPr marL="914400" lvl="1" indent="-457200">
              <a:lnSpc>
                <a:spcPct val="80000"/>
              </a:lnSpc>
              <a:buFont typeface="Wingdings" pitchFamily="2" charset="2"/>
              <a:buChar char="Ø"/>
            </a:pPr>
            <a:r>
              <a:rPr lang="zh-CN" altLang="en-US" sz="2000">
                <a:solidFill>
                  <a:srgbClr val="000000"/>
                </a:solidFill>
              </a:rPr>
              <a:t>集合点是水平布线中的一个互连点，它将水平布线延长至单独的工作区，是水平布线的一个逻辑集合点（从这里连接工作区终端电缆）。</a:t>
            </a:r>
          </a:p>
          <a:p>
            <a:pPr marL="914400" lvl="1" indent="-457200">
              <a:lnSpc>
                <a:spcPct val="80000"/>
              </a:lnSpc>
              <a:buFont typeface="Wingdings" pitchFamily="2" charset="2"/>
              <a:buChar char="Ø"/>
            </a:pPr>
            <a:r>
              <a:rPr lang="zh-CN" altLang="en-US" sz="2000">
                <a:solidFill>
                  <a:srgbClr val="000000"/>
                </a:solidFill>
              </a:rPr>
              <a:t>和多用户信息插座一样，集合点应安装在可接近的且永久的地点如建筑物内的柱子上或固定的墙上，尽量紧靠办公用具。这样可使重组用具的时候能够保持水平布线的完整。</a:t>
            </a:r>
          </a:p>
          <a:p>
            <a:pPr marL="914400" lvl="1" indent="-457200">
              <a:lnSpc>
                <a:spcPct val="80000"/>
              </a:lnSpc>
              <a:buFont typeface="Wingdings" pitchFamily="2" charset="2"/>
              <a:buChar char="Ø"/>
            </a:pPr>
            <a:r>
              <a:rPr lang="zh-CN" altLang="en-US" sz="2000">
                <a:solidFill>
                  <a:srgbClr val="000000"/>
                </a:solidFill>
              </a:rPr>
              <a:t>在集合点和信息插座之间敷设很短的水平电缆，服务于专用区域。集合点可用模块化表面安装盒（</a:t>
            </a:r>
            <a:r>
              <a:rPr lang="en-US" altLang="zh-CN" sz="2000">
                <a:solidFill>
                  <a:srgbClr val="000000"/>
                </a:solidFill>
              </a:rPr>
              <a:t>6</a:t>
            </a:r>
            <a:r>
              <a:rPr lang="zh-CN" altLang="en-US" sz="2000">
                <a:solidFill>
                  <a:srgbClr val="000000"/>
                </a:solidFill>
              </a:rPr>
              <a:t>口，</a:t>
            </a:r>
            <a:r>
              <a:rPr lang="en-US" altLang="zh-CN" sz="2000">
                <a:solidFill>
                  <a:srgbClr val="000000"/>
                </a:solidFill>
              </a:rPr>
              <a:t>12</a:t>
            </a:r>
            <a:r>
              <a:rPr lang="zh-CN" altLang="en-US" sz="2000">
                <a:solidFill>
                  <a:srgbClr val="000000"/>
                </a:solidFill>
              </a:rPr>
              <a:t>口）、配线架（</a:t>
            </a:r>
            <a:r>
              <a:rPr lang="en-US" altLang="zh-CN" sz="2000">
                <a:solidFill>
                  <a:srgbClr val="000000"/>
                </a:solidFill>
              </a:rPr>
              <a:t>25</a:t>
            </a:r>
            <a:r>
              <a:rPr lang="zh-CN" altLang="en-US" sz="2000">
                <a:solidFill>
                  <a:srgbClr val="000000"/>
                </a:solidFill>
              </a:rPr>
              <a:t>对，</a:t>
            </a:r>
            <a:r>
              <a:rPr lang="en-US" altLang="zh-CN" sz="2000">
                <a:solidFill>
                  <a:srgbClr val="000000"/>
                </a:solidFill>
              </a:rPr>
              <a:t>50</a:t>
            </a:r>
            <a:r>
              <a:rPr lang="zh-CN" altLang="en-US" sz="2000">
                <a:solidFill>
                  <a:srgbClr val="000000"/>
                </a:solidFill>
              </a:rPr>
              <a:t>对）、区域布线盒（</a:t>
            </a:r>
            <a:r>
              <a:rPr lang="en-US" altLang="zh-CN" sz="2000">
                <a:solidFill>
                  <a:srgbClr val="000000"/>
                </a:solidFill>
              </a:rPr>
              <a:t>6</a:t>
            </a:r>
            <a:r>
              <a:rPr lang="zh-CN" altLang="en-US" sz="2000">
                <a:solidFill>
                  <a:srgbClr val="000000"/>
                </a:solidFill>
              </a:rPr>
              <a:t>口）等。</a:t>
            </a:r>
          </a:p>
          <a:p>
            <a:pPr marL="914400" lvl="1" indent="-457200">
              <a:lnSpc>
                <a:spcPct val="80000"/>
              </a:lnSpc>
              <a:buFont typeface="Wingdings" pitchFamily="2" charset="2"/>
              <a:buChar char="Ø"/>
            </a:pPr>
            <a:r>
              <a:rPr lang="zh-CN" altLang="en-US" sz="2000">
                <a:solidFill>
                  <a:srgbClr val="000000"/>
                </a:solidFill>
              </a:rPr>
              <a:t>集合点和多用户信息插座的相似之处，是它也位于建筑槽道（来自配线间）和开放办公区的集合点。这个集合点的设置使得在办公区重组时能够减少对建筑槽道内电缆的破坏。设置集合点的目的是针对那些偶尔进行重组的场合，不像多用户信息插座所针对的是重组非常频繁的办公区，集合点应该容纳尽量多的工作区。</a:t>
            </a:r>
          </a:p>
        </p:txBody>
      </p:sp>
    </p:spTree>
    <p:extLst>
      <p:ext uri="{BB962C8B-B14F-4D97-AF65-F5344CB8AC3E}">
        <p14:creationId xmlns:p14="http://schemas.microsoft.com/office/powerpoint/2010/main" val="42607640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468313" y="765175"/>
            <a:ext cx="5157787" cy="576263"/>
          </a:xfrm>
        </p:spPr>
        <p:txBody>
          <a:bodyPr/>
          <a:lstStyle/>
          <a:p>
            <a:r>
              <a:rPr lang="en-US" altLang="zh-CN" sz="2400" b="1">
                <a:solidFill>
                  <a:srgbClr val="000000"/>
                </a:solidFill>
              </a:rPr>
              <a:t>5.1 </a:t>
            </a:r>
            <a:r>
              <a:rPr lang="zh-CN" altLang="en-US" sz="2400" b="1">
                <a:solidFill>
                  <a:srgbClr val="000000"/>
                </a:solidFill>
              </a:rPr>
              <a:t>工作区子系统设计</a:t>
            </a:r>
          </a:p>
        </p:txBody>
      </p:sp>
      <p:sp>
        <p:nvSpPr>
          <p:cNvPr id="81923" name="Rectangle 3"/>
          <p:cNvSpPr>
            <a:spLocks noGrp="1" noChangeArrowheads="1"/>
          </p:cNvSpPr>
          <p:nvPr>
            <p:ph type="body" idx="1"/>
          </p:nvPr>
        </p:nvSpPr>
        <p:spPr>
          <a:xfrm>
            <a:off x="539750" y="1484313"/>
            <a:ext cx="7935913" cy="3689350"/>
          </a:xfrm>
        </p:spPr>
        <p:txBody>
          <a:bodyPr/>
          <a:lstStyle/>
          <a:p>
            <a:pPr>
              <a:buFontTx/>
              <a:buNone/>
            </a:pPr>
            <a:r>
              <a:rPr lang="en-US" altLang="zh-CN" sz="2400" b="1"/>
              <a:t>1.</a:t>
            </a:r>
            <a:r>
              <a:rPr lang="zh-CN" altLang="en-US" sz="2400" b="1"/>
              <a:t>工作区子系统设计</a:t>
            </a:r>
            <a:r>
              <a:rPr lang="zh-CN" altLang="en-US" sz="2400"/>
              <a:t>	</a:t>
            </a:r>
          </a:p>
          <a:p>
            <a:pPr lvl="1"/>
            <a:r>
              <a:rPr lang="zh-CN" altLang="en-US" sz="2000">
                <a:solidFill>
                  <a:srgbClr val="000000"/>
                </a:solidFill>
              </a:rPr>
              <a:t>在综合布线中，一个独立的、需要设置终端设备的区域称为一个工作区。</a:t>
            </a:r>
          </a:p>
          <a:p>
            <a:pPr lvl="1"/>
            <a:r>
              <a:rPr lang="zh-CN" altLang="en-US" sz="2000">
                <a:solidFill>
                  <a:srgbClr val="000000"/>
                </a:solidFill>
              </a:rPr>
              <a:t>工作区的终端包括电话和计算机等设备，工作区是指办公室、写字间、工作间、机房等需用电话和计算机等终端设施的区域。</a:t>
            </a:r>
          </a:p>
          <a:p>
            <a:pPr lvl="1"/>
            <a:r>
              <a:rPr lang="zh-CN" altLang="en-US" sz="2000">
                <a:solidFill>
                  <a:srgbClr val="000000"/>
                </a:solidFill>
              </a:rPr>
              <a:t>工作区应由配线子系统的信息插座模块</a:t>
            </a:r>
            <a:r>
              <a:rPr lang="en-US" altLang="zh-CN" sz="2000">
                <a:solidFill>
                  <a:srgbClr val="000000"/>
                </a:solidFill>
              </a:rPr>
              <a:t>(TO)</a:t>
            </a:r>
            <a:r>
              <a:rPr lang="zh-CN" altLang="en-US" sz="2000">
                <a:solidFill>
                  <a:srgbClr val="000000"/>
                </a:solidFill>
              </a:rPr>
              <a:t>延伸到终端设备处的连接线缆及适配器组成。</a:t>
            </a:r>
          </a:p>
          <a:p>
            <a:pPr lvl="1"/>
            <a:endParaRPr lang="zh-CN" altLang="en-US" sz="2000">
              <a:solidFill>
                <a:srgbClr val="000000"/>
              </a:solidFill>
            </a:endParaRPr>
          </a:p>
        </p:txBody>
      </p:sp>
    </p:spTree>
    <p:extLst>
      <p:ext uri="{BB962C8B-B14F-4D97-AF65-F5344CB8AC3E}">
        <p14:creationId xmlns:p14="http://schemas.microsoft.com/office/powerpoint/2010/main" val="11215393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99683" name="Rectangle 3"/>
          <p:cNvSpPr>
            <a:spLocks noGrp="1" noChangeArrowheads="1"/>
          </p:cNvSpPr>
          <p:nvPr>
            <p:ph type="body" idx="1"/>
          </p:nvPr>
        </p:nvSpPr>
        <p:spPr>
          <a:xfrm>
            <a:off x="539750" y="1341438"/>
            <a:ext cx="8424863" cy="5688012"/>
          </a:xfrm>
        </p:spPr>
        <p:txBody>
          <a:bodyPr/>
          <a:lstStyle/>
          <a:p>
            <a:pPr marL="457200" indent="-457200">
              <a:buFont typeface="Wingdings" pitchFamily="2" charset="2"/>
              <a:buNone/>
            </a:pPr>
            <a:r>
              <a:rPr lang="en-US" altLang="zh-CN" sz="2400"/>
              <a:t>5.2.2 </a:t>
            </a:r>
            <a:r>
              <a:rPr lang="zh-CN" altLang="en-US" sz="2400"/>
              <a:t>开放型办公室布线系统</a:t>
            </a:r>
          </a:p>
          <a:p>
            <a:pPr marL="457200" indent="-457200">
              <a:buFont typeface="Wingdings" pitchFamily="2" charset="2"/>
              <a:buChar char="n"/>
            </a:pPr>
            <a:r>
              <a:rPr lang="zh-CN" altLang="en-US" sz="2000"/>
              <a:t>集合点（</a:t>
            </a:r>
            <a:r>
              <a:rPr lang="en-US" altLang="zh-CN" sz="2000"/>
              <a:t>CP</a:t>
            </a:r>
            <a:r>
              <a:rPr lang="zh-CN" altLang="en-US" sz="2000"/>
              <a:t>）设计方案</a:t>
            </a:r>
          </a:p>
          <a:p>
            <a:pPr marL="914400" lvl="1" indent="-457200">
              <a:buFont typeface="Wingdings" pitchFamily="2" charset="2"/>
              <a:buChar char="Ø"/>
            </a:pPr>
            <a:r>
              <a:rPr lang="zh-CN" altLang="en-US" sz="2000">
                <a:solidFill>
                  <a:srgbClr val="000000"/>
                </a:solidFill>
              </a:rPr>
              <a:t>多用户信息插座是直接用接插线将工作终端插入组合式插座的，</a:t>
            </a:r>
            <a:r>
              <a:rPr lang="zh-CN" altLang="en-US" sz="2000" b="1">
                <a:solidFill>
                  <a:srgbClr val="000000"/>
                </a:solidFill>
              </a:rPr>
              <a:t>集合点（</a:t>
            </a:r>
            <a:r>
              <a:rPr lang="en-US" altLang="zh-CN" sz="2000" b="1">
                <a:solidFill>
                  <a:srgbClr val="000000"/>
                </a:solidFill>
              </a:rPr>
              <a:t>CP</a:t>
            </a:r>
            <a:r>
              <a:rPr lang="zh-CN" altLang="en-US" sz="2000" b="1">
                <a:solidFill>
                  <a:srgbClr val="000000"/>
                </a:solidFill>
              </a:rPr>
              <a:t>）</a:t>
            </a:r>
            <a:r>
              <a:rPr lang="zh-CN" altLang="en-US" sz="2000">
                <a:solidFill>
                  <a:srgbClr val="000000"/>
                </a:solidFill>
              </a:rPr>
              <a:t>是将工作终端经一次接插线转接后插入组合式插座的。</a:t>
            </a:r>
          </a:p>
          <a:p>
            <a:pPr marL="914400" lvl="1" indent="-457200" eaLnBrk="0" hangingPunct="0">
              <a:spcBef>
                <a:spcPct val="50000"/>
              </a:spcBef>
              <a:buFont typeface="Wingdings" pitchFamily="2" charset="2"/>
              <a:buChar char="Ø"/>
            </a:pPr>
            <a:r>
              <a:rPr lang="zh-CN" altLang="en-US" sz="2000">
                <a:solidFill>
                  <a:srgbClr val="000000"/>
                </a:solidFill>
              </a:rPr>
              <a:t>对于大厅的站点，可采用打地槽铺设厚壁镀锌管或薄壁电线管的方法将线缆引到地面接线盒。地面接线盒用钢面铝座制作，直径为</a:t>
            </a:r>
            <a:r>
              <a:rPr lang="en-US" altLang="zh-CN" sz="2000">
                <a:solidFill>
                  <a:srgbClr val="000000"/>
                </a:solidFill>
              </a:rPr>
              <a:t>10</a:t>
            </a:r>
            <a:r>
              <a:rPr lang="zh-CN" altLang="en-US" sz="2000">
                <a:solidFill>
                  <a:srgbClr val="000000"/>
                </a:solidFill>
              </a:rPr>
              <a:t>～</a:t>
            </a:r>
            <a:r>
              <a:rPr lang="en-US" altLang="zh-CN" sz="2000">
                <a:solidFill>
                  <a:srgbClr val="000000"/>
                </a:solidFill>
              </a:rPr>
              <a:t>12cm</a:t>
            </a:r>
            <a:r>
              <a:rPr lang="zh-CN" altLang="en-US" sz="2000">
                <a:solidFill>
                  <a:srgbClr val="000000"/>
                </a:solidFill>
              </a:rPr>
              <a:t>，高为</a:t>
            </a:r>
            <a:r>
              <a:rPr lang="en-US" altLang="zh-CN" sz="2000">
                <a:solidFill>
                  <a:srgbClr val="000000"/>
                </a:solidFill>
              </a:rPr>
              <a:t>5</a:t>
            </a:r>
            <a:r>
              <a:rPr lang="zh-CN" altLang="en-US" sz="2000">
                <a:solidFill>
                  <a:srgbClr val="000000"/>
                </a:solidFill>
              </a:rPr>
              <a:t>～</a:t>
            </a:r>
            <a:r>
              <a:rPr lang="en-US" altLang="zh-CN" sz="2000">
                <a:solidFill>
                  <a:srgbClr val="000000"/>
                </a:solidFill>
              </a:rPr>
              <a:t>8cm</a:t>
            </a:r>
            <a:r>
              <a:rPr lang="zh-CN" altLang="en-US" sz="2000">
                <a:solidFill>
                  <a:srgbClr val="000000"/>
                </a:solidFill>
              </a:rPr>
              <a:t>。地面接线盒用铜面铝座高度可调节。在地面浇灌混凝土时预埋。大楼竣工后，可将信息插座安装在地面接线盒内，再把电缆从管内拉到地面接线盒，端接在信息插座上。需要使用信息插座时，只要把地面接线盒盖上的小窗口向上翻，用接插线把工作终端连接到信息插座即可。平常小窗口向下，与地面平齐，可保持地面平整。</a:t>
            </a:r>
          </a:p>
        </p:txBody>
      </p:sp>
    </p:spTree>
    <p:extLst>
      <p:ext uri="{BB962C8B-B14F-4D97-AF65-F5344CB8AC3E}">
        <p14:creationId xmlns:p14="http://schemas.microsoft.com/office/powerpoint/2010/main" val="1311202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611188"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18787" name="Rectangle 3"/>
          <p:cNvSpPr>
            <a:spLocks noGrp="1" noChangeArrowheads="1"/>
          </p:cNvSpPr>
          <p:nvPr>
            <p:ph type="body" idx="1"/>
          </p:nvPr>
        </p:nvSpPr>
        <p:spPr>
          <a:xfrm>
            <a:off x="468313" y="1341438"/>
            <a:ext cx="8005762" cy="4019550"/>
          </a:xfrm>
        </p:spPr>
        <p:txBody>
          <a:bodyPr/>
          <a:lstStyle/>
          <a:p>
            <a:pPr marL="457200" indent="-457200">
              <a:buFont typeface="Wingdings" pitchFamily="2" charset="2"/>
              <a:buNone/>
            </a:pPr>
            <a:r>
              <a:rPr lang="en-US" altLang="zh-CN" sz="2400"/>
              <a:t>5.2.2 </a:t>
            </a:r>
            <a:r>
              <a:rPr lang="zh-CN" altLang="en-US" sz="2400"/>
              <a:t>开放型办公室布线系统</a:t>
            </a:r>
          </a:p>
          <a:p>
            <a:pPr marL="457200" indent="-457200">
              <a:buFont typeface="Wingdings" pitchFamily="2" charset="2"/>
              <a:buChar char="n"/>
            </a:pPr>
            <a:r>
              <a:rPr lang="zh-CN" altLang="en-US" sz="2000"/>
              <a:t>集合点（</a:t>
            </a:r>
            <a:r>
              <a:rPr lang="en-US" altLang="zh-CN" sz="2000"/>
              <a:t>CP</a:t>
            </a:r>
            <a:r>
              <a:rPr lang="zh-CN" altLang="en-US" sz="2000"/>
              <a:t>）设计方案</a:t>
            </a:r>
          </a:p>
          <a:p>
            <a:pPr marL="914400" lvl="1" indent="-457200">
              <a:buFont typeface="Wingdings" pitchFamily="2" charset="2"/>
              <a:buChar char="Ø"/>
            </a:pPr>
            <a:r>
              <a:rPr lang="zh-CN" altLang="en-US" sz="2000">
                <a:solidFill>
                  <a:srgbClr val="000000"/>
                </a:solidFill>
              </a:rPr>
              <a:t>大开间附加水平布线把水平布线划分为永久和可调整两部分。永久部分是水平线缆先从配线间到集合点，再从集合点到信息插座。当集合点变动时，水平布线部分也随之改变。多用户信息插座可直接端接一根</a:t>
            </a:r>
            <a:r>
              <a:rPr lang="en-US" altLang="zh-CN" sz="2000">
                <a:solidFill>
                  <a:srgbClr val="000000"/>
                </a:solidFill>
              </a:rPr>
              <a:t>25</a:t>
            </a:r>
            <a:r>
              <a:rPr lang="zh-CN" altLang="en-US" sz="2000">
                <a:solidFill>
                  <a:srgbClr val="000000"/>
                </a:solidFill>
              </a:rPr>
              <a:t>对双绞电缆，也可端接</a:t>
            </a:r>
            <a:r>
              <a:rPr lang="en-US" altLang="zh-CN" sz="2000">
                <a:solidFill>
                  <a:srgbClr val="000000"/>
                </a:solidFill>
              </a:rPr>
              <a:t>12</a:t>
            </a:r>
            <a:r>
              <a:rPr lang="zh-CN" altLang="en-US" sz="2000">
                <a:solidFill>
                  <a:srgbClr val="000000"/>
                </a:solidFill>
              </a:rPr>
              <a:t>芯光纤。当有变动时，不要改变水平布线部分。</a:t>
            </a:r>
          </a:p>
          <a:p>
            <a:pPr marL="457200" indent="-457200" algn="just">
              <a:buFontTx/>
              <a:buNone/>
            </a:pPr>
            <a:endParaRPr lang="zh-CN" altLang="en-US" sz="2000"/>
          </a:p>
        </p:txBody>
      </p:sp>
      <p:pic>
        <p:nvPicPr>
          <p:cNvPr id="118790" name="Picture 6" descr="集合点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1550" y="3933825"/>
            <a:ext cx="7345363"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069128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a:xfrm>
            <a:off x="611188"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19811" name="Rectangle 3"/>
          <p:cNvSpPr>
            <a:spLocks noGrp="1" noChangeArrowheads="1"/>
          </p:cNvSpPr>
          <p:nvPr>
            <p:ph type="body" idx="1"/>
          </p:nvPr>
        </p:nvSpPr>
        <p:spPr>
          <a:xfrm>
            <a:off x="468313" y="1341438"/>
            <a:ext cx="8005762" cy="4019550"/>
          </a:xfrm>
        </p:spPr>
        <p:txBody>
          <a:bodyPr/>
          <a:lstStyle/>
          <a:p>
            <a:pPr marL="457200" indent="-457200">
              <a:buFont typeface="Wingdings" pitchFamily="2" charset="2"/>
              <a:buNone/>
            </a:pPr>
            <a:r>
              <a:rPr lang="en-US" altLang="zh-CN" sz="2400"/>
              <a:t>5.2.2 </a:t>
            </a:r>
            <a:r>
              <a:rPr lang="zh-CN" altLang="en-US" sz="2400"/>
              <a:t>开放型办公室布线系统</a:t>
            </a:r>
          </a:p>
          <a:p>
            <a:pPr marL="457200" indent="-457200">
              <a:buFont typeface="Wingdings" pitchFamily="2" charset="2"/>
              <a:buChar char="n"/>
            </a:pPr>
            <a:r>
              <a:rPr lang="zh-CN" altLang="en-US" sz="2000" b="1"/>
              <a:t>集合点（</a:t>
            </a:r>
            <a:r>
              <a:rPr lang="en-US" altLang="zh-CN" sz="2000" b="1"/>
              <a:t>CP</a:t>
            </a:r>
            <a:r>
              <a:rPr lang="zh-CN" altLang="en-US" sz="2000" b="1"/>
              <a:t>）设计方案</a:t>
            </a:r>
            <a:endParaRPr lang="zh-CN" altLang="en-US" sz="2000"/>
          </a:p>
          <a:p>
            <a:pPr marL="914400" lvl="1" indent="-457200"/>
            <a:r>
              <a:rPr lang="zh-CN" altLang="en-US" sz="2000">
                <a:solidFill>
                  <a:srgbClr val="000000"/>
                </a:solidFill>
              </a:rPr>
              <a:t>在吊顶内设置集合点的方法如图所示。集中点可用大对数线缆，距楼层配线间应大于</a:t>
            </a:r>
            <a:r>
              <a:rPr lang="en-US" altLang="zh-CN" sz="2000">
                <a:solidFill>
                  <a:srgbClr val="000000"/>
                </a:solidFill>
              </a:rPr>
              <a:t>15m</a:t>
            </a:r>
            <a:r>
              <a:rPr lang="zh-CN" altLang="en-US" sz="2000">
                <a:solidFill>
                  <a:srgbClr val="000000"/>
                </a:solidFill>
              </a:rPr>
              <a:t>，集合点配线设备容量宜以满足</a:t>
            </a:r>
            <a:r>
              <a:rPr lang="en-US" altLang="zh-CN" sz="2000">
                <a:solidFill>
                  <a:srgbClr val="000000"/>
                </a:solidFill>
              </a:rPr>
              <a:t>12</a:t>
            </a:r>
            <a:r>
              <a:rPr lang="zh-CN" altLang="en-US" sz="2000">
                <a:solidFill>
                  <a:srgbClr val="000000"/>
                </a:solidFill>
              </a:rPr>
              <a:t>个工作区信息点需求设置。同一个水平电缆路由不允许超过一个集合点</a:t>
            </a:r>
            <a:r>
              <a:rPr lang="en-US" altLang="zh-CN" sz="2000">
                <a:solidFill>
                  <a:srgbClr val="000000"/>
                </a:solidFill>
              </a:rPr>
              <a:t>(CP)</a:t>
            </a:r>
            <a:r>
              <a:rPr lang="zh-CN" altLang="en-US" sz="2000">
                <a:solidFill>
                  <a:srgbClr val="000000"/>
                </a:solidFill>
              </a:rPr>
              <a:t>，从集合点引出的</a:t>
            </a:r>
            <a:r>
              <a:rPr lang="en-US" altLang="zh-CN" sz="2000">
                <a:solidFill>
                  <a:srgbClr val="000000"/>
                </a:solidFill>
              </a:rPr>
              <a:t>CP</a:t>
            </a:r>
            <a:r>
              <a:rPr lang="zh-CN" altLang="en-US" sz="2000">
                <a:solidFill>
                  <a:srgbClr val="000000"/>
                </a:solidFill>
              </a:rPr>
              <a:t>线缆应终接于工作区的信息插座或多用户信息插座上，多用户信息插座和集合点的配线设备应安装于墙体或柱子等建筑物固定的位置。 </a:t>
            </a:r>
          </a:p>
        </p:txBody>
      </p:sp>
      <p:pic>
        <p:nvPicPr>
          <p:cNvPr id="119814" name="Picture 6" descr="集合点"/>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4149725"/>
            <a:ext cx="4105275" cy="190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482130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ChangeArrowheads="1"/>
          </p:cNvSpPr>
          <p:nvPr>
            <p:ph type="title"/>
          </p:nvPr>
        </p:nvSpPr>
        <p:spPr>
          <a:xfrm>
            <a:off x="611188" y="765175"/>
            <a:ext cx="6372225" cy="503238"/>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200707" name="Rectangle 3"/>
          <p:cNvSpPr>
            <a:spLocks noGrp="1" noChangeArrowheads="1"/>
          </p:cNvSpPr>
          <p:nvPr>
            <p:ph type="body" idx="1"/>
          </p:nvPr>
        </p:nvSpPr>
        <p:spPr>
          <a:xfrm>
            <a:off x="527050" y="1425575"/>
            <a:ext cx="8005763" cy="4019550"/>
          </a:xfrm>
        </p:spPr>
        <p:txBody>
          <a:bodyPr/>
          <a:lstStyle/>
          <a:p>
            <a:pPr marL="457200" indent="-457200">
              <a:buFont typeface="Wingdings" pitchFamily="2" charset="2"/>
              <a:buNone/>
            </a:pPr>
            <a:r>
              <a:rPr lang="en-US" altLang="zh-CN" sz="2400"/>
              <a:t>5.2.3 </a:t>
            </a:r>
            <a:r>
              <a:rPr lang="zh-CN" altLang="en-US" sz="2400"/>
              <a:t>管槽系统大小选择</a:t>
            </a:r>
          </a:p>
          <a:p>
            <a:pPr marL="457200" indent="-457200"/>
            <a:r>
              <a:rPr lang="zh-CN" altLang="en-US" sz="2000"/>
              <a:t>管槽大小的选择，可采用以下简易方式来计算其大小： </a:t>
            </a:r>
          </a:p>
          <a:p>
            <a:pPr marL="457200" indent="-457200">
              <a:buFontTx/>
              <a:buNone/>
            </a:pPr>
            <a:r>
              <a:rPr lang="zh-CN" altLang="en-US" sz="2000"/>
              <a:t>  槽（管）截面积</a:t>
            </a:r>
            <a:r>
              <a:rPr lang="en-US" altLang="zh-CN" sz="2000"/>
              <a:t>=</a:t>
            </a:r>
            <a:r>
              <a:rPr lang="zh-CN" altLang="en-US" sz="2000"/>
              <a:t>（</a:t>
            </a:r>
            <a:r>
              <a:rPr lang="en-US" altLang="zh-CN" sz="2000"/>
              <a:t>n×</a:t>
            </a:r>
            <a:r>
              <a:rPr lang="zh-CN" altLang="en-US" sz="2000"/>
              <a:t>线缆截面积）</a:t>
            </a:r>
            <a:r>
              <a:rPr lang="en-US" altLang="zh-CN" sz="2000"/>
              <a:t>/</a:t>
            </a:r>
            <a:r>
              <a:rPr lang="zh-CN" altLang="en-US" sz="2000"/>
              <a:t>（</a:t>
            </a:r>
            <a:r>
              <a:rPr lang="en-US" altLang="zh-CN" sz="2000"/>
              <a:t>7 0 %×</a:t>
            </a:r>
            <a:r>
              <a:rPr lang="zh-CN" altLang="en-US" sz="2000"/>
              <a:t>（</a:t>
            </a:r>
            <a:r>
              <a:rPr lang="en-US" altLang="zh-CN" sz="2000"/>
              <a:t>4 0</a:t>
            </a:r>
            <a:r>
              <a:rPr lang="zh-CN" altLang="en-US" sz="2000"/>
              <a:t>～</a:t>
            </a:r>
            <a:r>
              <a:rPr lang="en-US" altLang="zh-CN" sz="2000"/>
              <a:t>5 0</a:t>
            </a:r>
            <a:r>
              <a:rPr lang="zh-CN" altLang="en-US" sz="2000"/>
              <a:t>％ ））</a:t>
            </a:r>
          </a:p>
          <a:p>
            <a:pPr marL="914400" lvl="1" indent="-457200"/>
            <a:r>
              <a:rPr lang="en-US" altLang="zh-CN" sz="2000">
                <a:solidFill>
                  <a:srgbClr val="000000"/>
                </a:solidFill>
              </a:rPr>
              <a:t>n</a:t>
            </a:r>
            <a:r>
              <a:rPr lang="zh-CN" altLang="en-US" sz="2000">
                <a:solidFill>
                  <a:srgbClr val="000000"/>
                </a:solidFill>
              </a:rPr>
              <a:t>：表示用户所要安装的多少条线（已知数）； </a:t>
            </a:r>
          </a:p>
          <a:p>
            <a:pPr marL="914400" lvl="1" indent="-457200"/>
            <a:r>
              <a:rPr lang="zh-CN" altLang="en-US" sz="2000">
                <a:solidFill>
                  <a:srgbClr val="000000"/>
                </a:solidFill>
              </a:rPr>
              <a:t>槽（管）截面积：表示要选择的槽管截面积</a:t>
            </a:r>
          </a:p>
          <a:p>
            <a:pPr marL="914400" lvl="1" indent="-457200"/>
            <a:r>
              <a:rPr lang="zh-CN" altLang="en-US" sz="2000">
                <a:solidFill>
                  <a:srgbClr val="000000"/>
                </a:solidFill>
              </a:rPr>
              <a:t>线缆截面积：表示选用的线缆面积</a:t>
            </a:r>
          </a:p>
          <a:p>
            <a:pPr marL="914400" lvl="1" indent="-457200"/>
            <a:r>
              <a:rPr lang="en-US" altLang="zh-CN" sz="2000">
                <a:solidFill>
                  <a:srgbClr val="000000"/>
                </a:solidFill>
              </a:rPr>
              <a:t>7 0</a:t>
            </a:r>
            <a:r>
              <a:rPr lang="zh-CN" altLang="en-US" sz="2000">
                <a:solidFill>
                  <a:srgbClr val="000000"/>
                </a:solidFill>
              </a:rPr>
              <a:t>％：表示布线标准规定允许的空间；</a:t>
            </a:r>
          </a:p>
          <a:p>
            <a:pPr marL="914400" lvl="1" indent="-457200"/>
            <a:r>
              <a:rPr lang="en-US" altLang="zh-CN" sz="2000">
                <a:solidFill>
                  <a:srgbClr val="000000"/>
                </a:solidFill>
              </a:rPr>
              <a:t>40%-50%</a:t>
            </a:r>
            <a:r>
              <a:rPr lang="zh-CN" altLang="en-US" sz="2000">
                <a:solidFill>
                  <a:srgbClr val="000000"/>
                </a:solidFill>
              </a:rPr>
              <a:t>：表示线缆之间浪费的空间</a:t>
            </a:r>
          </a:p>
          <a:p>
            <a:pPr marL="914400" lvl="1" indent="-457200"/>
            <a:r>
              <a:rPr lang="zh-CN" altLang="en-US" sz="2000">
                <a:solidFill>
                  <a:srgbClr val="000000"/>
                </a:solidFill>
              </a:rPr>
              <a:t>以上计算方法的管槽按要求留有较多的余量空间，在实际工程中可根据具体情况也可适当多容纳一些线缆。</a:t>
            </a:r>
          </a:p>
        </p:txBody>
      </p:sp>
    </p:spTree>
    <p:extLst>
      <p:ext uri="{BB962C8B-B14F-4D97-AF65-F5344CB8AC3E}">
        <p14:creationId xmlns:p14="http://schemas.microsoft.com/office/powerpoint/2010/main" val="17919653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21859" name="Rectangle 3"/>
          <p:cNvSpPr>
            <a:spLocks noGrp="1" noChangeArrowheads="1"/>
          </p:cNvSpPr>
          <p:nvPr>
            <p:ph type="body" idx="1"/>
          </p:nvPr>
        </p:nvSpPr>
        <p:spPr>
          <a:xfrm>
            <a:off x="527050" y="1425575"/>
            <a:ext cx="8005763" cy="4019550"/>
          </a:xfrm>
        </p:spPr>
        <p:txBody>
          <a:bodyPr/>
          <a:lstStyle/>
          <a:p>
            <a:pPr marL="457200" indent="-457200">
              <a:buFontTx/>
              <a:buNone/>
            </a:pPr>
            <a:r>
              <a:rPr lang="en-US" altLang="zh-CN" sz="2400"/>
              <a:t>5.2.4 </a:t>
            </a:r>
            <a:r>
              <a:rPr lang="zh-CN" altLang="en-US" sz="2400"/>
              <a:t>水平线缆系统</a:t>
            </a:r>
          </a:p>
          <a:p>
            <a:pPr marL="457200" indent="-457200">
              <a:buFontTx/>
              <a:buNone/>
            </a:pPr>
            <a:r>
              <a:rPr lang="zh-CN" altLang="en-US" sz="3600" b="1"/>
              <a:t>      </a:t>
            </a:r>
            <a:r>
              <a:rPr lang="zh-CN" altLang="en-US" sz="2000"/>
              <a:t>水平子系统的线缆要依据建筑物信息的类型、容量、带宽或传输速率来确定。双绞线电缆是水平布线的首选。但当传输带宽要求较高，管理间到工作区超过</a:t>
            </a:r>
            <a:r>
              <a:rPr lang="en-US" altLang="zh-CN" sz="2000"/>
              <a:t>90m</a:t>
            </a:r>
            <a:r>
              <a:rPr lang="zh-CN" altLang="en-US" sz="2000"/>
              <a:t>时就会选择光纤作为传输介质。</a:t>
            </a:r>
            <a:endParaRPr lang="zh-CN" altLang="en-US" sz="2000" b="1"/>
          </a:p>
          <a:p>
            <a:pPr marL="457200" indent="-457200">
              <a:buFont typeface="Wingdings" pitchFamily="2" charset="2"/>
              <a:buChar char="n"/>
            </a:pPr>
            <a:r>
              <a:rPr lang="zh-CN" altLang="en-US" sz="2000"/>
              <a:t>线缆类型选择</a:t>
            </a:r>
          </a:p>
          <a:p>
            <a:pPr marL="457200" indent="-457200">
              <a:buFontTx/>
              <a:buNone/>
            </a:pPr>
            <a:r>
              <a:rPr lang="zh-CN" altLang="en-US" sz="2000" b="1"/>
              <a:t>   </a:t>
            </a:r>
            <a:r>
              <a:rPr lang="zh-CN" altLang="en-US" sz="2000"/>
              <a:t>水平子系统中推荐采用的线缆型号为：</a:t>
            </a:r>
          </a:p>
          <a:p>
            <a:pPr marL="457200" indent="-457200">
              <a:buFontTx/>
              <a:buNone/>
            </a:pPr>
            <a:r>
              <a:rPr lang="zh-CN" altLang="en-US" sz="2000"/>
              <a:t>        （</a:t>
            </a:r>
            <a:r>
              <a:rPr lang="en-US" altLang="zh-CN" sz="2000"/>
              <a:t>1</a:t>
            </a:r>
            <a:r>
              <a:rPr lang="zh-CN" altLang="en-US" sz="2000"/>
              <a:t>）</a:t>
            </a:r>
            <a:r>
              <a:rPr lang="en-US" altLang="zh-CN" sz="2000"/>
              <a:t>100Ω</a:t>
            </a:r>
            <a:r>
              <a:rPr lang="zh-CN" altLang="en-US" sz="2000"/>
              <a:t>双绞电缆。</a:t>
            </a:r>
          </a:p>
          <a:p>
            <a:pPr marL="457200" indent="-457200">
              <a:buFontTx/>
              <a:buNone/>
            </a:pPr>
            <a:r>
              <a:rPr lang="zh-CN" altLang="en-US" sz="2000"/>
              <a:t>        （</a:t>
            </a:r>
            <a:r>
              <a:rPr lang="en-US" altLang="zh-CN" sz="2000"/>
              <a:t>2</a:t>
            </a:r>
            <a:r>
              <a:rPr lang="zh-CN" altLang="en-US" sz="2000"/>
              <a:t>）</a:t>
            </a:r>
            <a:r>
              <a:rPr lang="en-US" altLang="zh-CN" sz="2000"/>
              <a:t>50</a:t>
            </a:r>
            <a:r>
              <a:rPr lang="zh-CN" altLang="en-US" sz="2000"/>
              <a:t>／</a:t>
            </a:r>
            <a:r>
              <a:rPr lang="en-US" altLang="zh-CN" sz="2000"/>
              <a:t>125μm    </a:t>
            </a:r>
            <a:r>
              <a:rPr lang="zh-CN" altLang="en-US" sz="2000"/>
              <a:t>多模光纤。</a:t>
            </a:r>
          </a:p>
          <a:p>
            <a:pPr marL="457200" indent="-457200">
              <a:buFontTx/>
              <a:buNone/>
            </a:pPr>
            <a:r>
              <a:rPr lang="zh-CN" altLang="en-US" sz="2000"/>
              <a:t>        （</a:t>
            </a:r>
            <a:r>
              <a:rPr lang="en-US" altLang="zh-CN" sz="2000"/>
              <a:t>3</a:t>
            </a:r>
            <a:r>
              <a:rPr lang="zh-CN" altLang="en-US" sz="2000"/>
              <a:t>）</a:t>
            </a:r>
            <a:r>
              <a:rPr lang="en-US" altLang="zh-CN" sz="2000"/>
              <a:t>62.5</a:t>
            </a:r>
            <a:r>
              <a:rPr lang="zh-CN" altLang="en-US" sz="2000"/>
              <a:t>／</a:t>
            </a:r>
            <a:r>
              <a:rPr lang="en-US" altLang="zh-CN" sz="2000"/>
              <a:t>125μm  </a:t>
            </a:r>
            <a:r>
              <a:rPr lang="zh-CN" altLang="en-US" sz="2000"/>
              <a:t>多模光纤。</a:t>
            </a:r>
          </a:p>
          <a:p>
            <a:pPr marL="457200" indent="-457200">
              <a:buFontTx/>
              <a:buNone/>
            </a:pPr>
            <a:r>
              <a:rPr lang="zh-CN" altLang="en-US" sz="2000"/>
              <a:t>        （</a:t>
            </a:r>
            <a:r>
              <a:rPr lang="en-US" altLang="zh-CN" sz="2000"/>
              <a:t>4</a:t>
            </a:r>
            <a:r>
              <a:rPr lang="zh-CN" altLang="en-US" sz="2000"/>
              <a:t>）</a:t>
            </a:r>
            <a:r>
              <a:rPr lang="en-US" altLang="zh-CN" sz="2000"/>
              <a:t>8.3</a:t>
            </a:r>
            <a:r>
              <a:rPr lang="zh-CN" altLang="en-US" sz="2000"/>
              <a:t>／</a:t>
            </a:r>
            <a:r>
              <a:rPr lang="en-US" altLang="zh-CN" sz="2000"/>
              <a:t>125μm   </a:t>
            </a:r>
            <a:r>
              <a:rPr lang="zh-CN" altLang="en-US" sz="2000"/>
              <a:t>单模光纤。</a:t>
            </a:r>
          </a:p>
          <a:p>
            <a:pPr marL="914400" lvl="1" indent="-457200"/>
            <a:endParaRPr lang="zh-CN" altLang="en-US" sz="2000">
              <a:solidFill>
                <a:srgbClr val="000000"/>
              </a:solidFill>
            </a:endParaRPr>
          </a:p>
        </p:txBody>
      </p:sp>
    </p:spTree>
    <p:extLst>
      <p:ext uri="{BB962C8B-B14F-4D97-AF65-F5344CB8AC3E}">
        <p14:creationId xmlns:p14="http://schemas.microsoft.com/office/powerpoint/2010/main" val="5072459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539750" y="765175"/>
            <a:ext cx="6372225" cy="503238"/>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262147" name="Rectangle 3"/>
          <p:cNvSpPr>
            <a:spLocks noGrp="1" noChangeArrowheads="1"/>
          </p:cNvSpPr>
          <p:nvPr>
            <p:ph type="body" idx="1"/>
          </p:nvPr>
        </p:nvSpPr>
        <p:spPr>
          <a:xfrm>
            <a:off x="539750" y="1412875"/>
            <a:ext cx="8064500" cy="4349750"/>
          </a:xfrm>
        </p:spPr>
        <p:txBody>
          <a:bodyPr/>
          <a:lstStyle/>
          <a:p>
            <a:pPr>
              <a:buFontTx/>
              <a:buNone/>
            </a:pPr>
            <a:r>
              <a:rPr lang="en-US" altLang="zh-CN" sz="2400"/>
              <a:t>5.2.4 </a:t>
            </a:r>
            <a:r>
              <a:rPr lang="zh-CN" altLang="en-US" sz="2400"/>
              <a:t>水平线缆系统</a:t>
            </a:r>
          </a:p>
          <a:p>
            <a:pPr lvl="1"/>
            <a:r>
              <a:rPr lang="zh-CN" altLang="en-US" sz="2000">
                <a:solidFill>
                  <a:srgbClr val="000000"/>
                </a:solidFill>
              </a:rPr>
              <a:t>在水平子系统中，也可以使用混合电缆。采用双绞电缆时，根据需要可选用非屏蔽双绞   电缆或屏蔽双绞电缆。在一些特殊应用场合，可选用阻燃、低烟、无毒等线缆。</a:t>
            </a:r>
          </a:p>
          <a:p>
            <a:pPr>
              <a:buFontTx/>
              <a:buNone/>
            </a:pPr>
            <a:endParaRPr lang="zh-CN" altLang="en-US" sz="3600" b="1"/>
          </a:p>
          <a:p>
            <a:endParaRPr lang="zh-CN" altLang="en-US"/>
          </a:p>
        </p:txBody>
      </p:sp>
    </p:spTree>
    <p:extLst>
      <p:ext uri="{BB962C8B-B14F-4D97-AF65-F5344CB8AC3E}">
        <p14:creationId xmlns:p14="http://schemas.microsoft.com/office/powerpoint/2010/main" val="15776038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122883" name="Rectangle 3"/>
          <p:cNvSpPr>
            <a:spLocks noGrp="1" noChangeArrowheads="1"/>
          </p:cNvSpPr>
          <p:nvPr>
            <p:ph type="body" idx="1"/>
          </p:nvPr>
        </p:nvSpPr>
        <p:spPr>
          <a:xfrm>
            <a:off x="539750" y="1412875"/>
            <a:ext cx="8005763" cy="4019550"/>
          </a:xfrm>
        </p:spPr>
        <p:txBody>
          <a:bodyPr/>
          <a:lstStyle/>
          <a:p>
            <a:pPr marL="457200" indent="-457200">
              <a:buFont typeface="Wingdings" pitchFamily="2" charset="2"/>
              <a:buNone/>
            </a:pPr>
            <a:r>
              <a:rPr lang="en-US" altLang="zh-CN" sz="2400"/>
              <a:t>5.2.4 </a:t>
            </a:r>
            <a:r>
              <a:rPr lang="zh-CN" altLang="en-US" sz="2400"/>
              <a:t>水平线缆系统</a:t>
            </a:r>
          </a:p>
          <a:p>
            <a:pPr marL="457200" indent="-457200">
              <a:buFont typeface="Wingdings" pitchFamily="2" charset="2"/>
              <a:buChar char="n"/>
            </a:pPr>
            <a:r>
              <a:rPr lang="zh-CN" altLang="en-US" sz="2000"/>
              <a:t>水平子系统布线距离</a:t>
            </a:r>
          </a:p>
          <a:p>
            <a:pPr marL="712788" lvl="1" indent="-255588"/>
            <a:r>
              <a:rPr lang="zh-CN" altLang="en-US" sz="2000">
                <a:solidFill>
                  <a:srgbClr val="000000"/>
                </a:solidFill>
              </a:rPr>
              <a:t>水平线缆是指从楼层配线架到信息插座间的固定布线，一般采用</a:t>
            </a:r>
            <a:r>
              <a:rPr lang="en-US" altLang="zh-CN" sz="2000">
                <a:solidFill>
                  <a:srgbClr val="000000"/>
                </a:solidFill>
              </a:rPr>
              <a:t>100Ω</a:t>
            </a:r>
            <a:r>
              <a:rPr lang="zh-CN" altLang="en-US" sz="2000">
                <a:solidFill>
                  <a:srgbClr val="000000"/>
                </a:solidFill>
              </a:rPr>
              <a:t>双绞电缆，水平电缆最大长度为</a:t>
            </a:r>
            <a:r>
              <a:rPr lang="en-US" altLang="zh-CN" sz="2000">
                <a:solidFill>
                  <a:srgbClr val="000000"/>
                </a:solidFill>
              </a:rPr>
              <a:t>90m</a:t>
            </a:r>
            <a:r>
              <a:rPr lang="zh-CN" altLang="en-US" sz="2000">
                <a:solidFill>
                  <a:srgbClr val="000000"/>
                </a:solidFill>
              </a:rPr>
              <a:t>，配线架跳接至交换设备、信息模块跳接至计算机的跳线总长度不超过</a:t>
            </a:r>
            <a:r>
              <a:rPr lang="en-US" altLang="zh-CN" sz="2000">
                <a:solidFill>
                  <a:srgbClr val="000000"/>
                </a:solidFill>
              </a:rPr>
              <a:t>10m</a:t>
            </a:r>
            <a:r>
              <a:rPr lang="zh-CN" altLang="en-US" sz="2000">
                <a:solidFill>
                  <a:srgbClr val="000000"/>
                </a:solidFill>
              </a:rPr>
              <a:t>，通信通道总长度不超过</a:t>
            </a:r>
            <a:r>
              <a:rPr lang="en-US" altLang="zh-CN" sz="2000">
                <a:solidFill>
                  <a:srgbClr val="000000"/>
                </a:solidFill>
              </a:rPr>
              <a:t>100m</a:t>
            </a:r>
            <a:r>
              <a:rPr lang="zh-CN" altLang="en-US" sz="2000">
                <a:solidFill>
                  <a:srgbClr val="000000"/>
                </a:solidFill>
              </a:rPr>
              <a:t>。</a:t>
            </a:r>
          </a:p>
          <a:p>
            <a:pPr marL="712788" lvl="1" indent="-255588"/>
            <a:r>
              <a:rPr lang="zh-CN" altLang="en-US" sz="2000">
                <a:solidFill>
                  <a:srgbClr val="000000"/>
                </a:solidFill>
              </a:rPr>
              <a:t>在信息点比较集中的区域，如一些较大的房间，可以在楼层配线架与信息插座之间设置集合点（</a:t>
            </a:r>
            <a:r>
              <a:rPr lang="en-US" altLang="zh-CN" sz="2000">
                <a:solidFill>
                  <a:srgbClr val="000000"/>
                </a:solidFill>
              </a:rPr>
              <a:t>TP</a:t>
            </a:r>
            <a:r>
              <a:rPr lang="zh-CN" altLang="en-US" sz="2000">
                <a:solidFill>
                  <a:srgbClr val="000000"/>
                </a:solidFill>
              </a:rPr>
              <a:t>、最多转接一次）</a:t>
            </a:r>
            <a:r>
              <a:rPr lang="en-US" altLang="zh-CN" sz="2000">
                <a:solidFill>
                  <a:srgbClr val="000000"/>
                </a:solidFill>
              </a:rPr>
              <a:t>,</a:t>
            </a:r>
            <a:r>
              <a:rPr lang="zh-CN" altLang="en-US" sz="2000">
                <a:solidFill>
                  <a:srgbClr val="000000"/>
                </a:solidFill>
              </a:rPr>
              <a:t>这种集合点到楼层配线架的电缆长度不能过短（至少</a:t>
            </a:r>
            <a:r>
              <a:rPr lang="en-US" altLang="zh-CN" sz="2000">
                <a:solidFill>
                  <a:srgbClr val="000000"/>
                </a:solidFill>
              </a:rPr>
              <a:t>15m</a:t>
            </a:r>
            <a:r>
              <a:rPr lang="zh-CN" altLang="en-US" sz="2000">
                <a:solidFill>
                  <a:srgbClr val="000000"/>
                </a:solidFill>
              </a:rPr>
              <a:t>）</a:t>
            </a:r>
            <a:r>
              <a:rPr lang="en-US" altLang="zh-CN" sz="2000">
                <a:solidFill>
                  <a:srgbClr val="000000"/>
                </a:solidFill>
              </a:rPr>
              <a:t>, </a:t>
            </a:r>
            <a:r>
              <a:rPr lang="zh-CN" altLang="en-US" sz="2000">
                <a:solidFill>
                  <a:srgbClr val="000000"/>
                </a:solidFill>
              </a:rPr>
              <a:t>但整个水平电缆最长</a:t>
            </a:r>
            <a:r>
              <a:rPr lang="en-US" altLang="zh-CN" sz="2000">
                <a:solidFill>
                  <a:srgbClr val="000000"/>
                </a:solidFill>
              </a:rPr>
              <a:t>90m</a:t>
            </a:r>
            <a:r>
              <a:rPr lang="zh-CN" altLang="en-US" sz="2000">
                <a:solidFill>
                  <a:srgbClr val="000000"/>
                </a:solidFill>
              </a:rPr>
              <a:t>的传输特性保持不变。</a:t>
            </a:r>
          </a:p>
        </p:txBody>
      </p:sp>
    </p:spTree>
    <p:extLst>
      <p:ext uri="{BB962C8B-B14F-4D97-AF65-F5344CB8AC3E}">
        <p14:creationId xmlns:p14="http://schemas.microsoft.com/office/powerpoint/2010/main" val="30669008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201731" name="Rectangle 3"/>
          <p:cNvSpPr>
            <a:spLocks noGrp="1" noChangeArrowheads="1"/>
          </p:cNvSpPr>
          <p:nvPr>
            <p:ph type="body" idx="1"/>
          </p:nvPr>
        </p:nvSpPr>
        <p:spPr>
          <a:xfrm>
            <a:off x="527050" y="1425575"/>
            <a:ext cx="8005763" cy="4019550"/>
          </a:xfrm>
        </p:spPr>
        <p:txBody>
          <a:bodyPr/>
          <a:lstStyle/>
          <a:p>
            <a:pPr marL="457200" indent="-457200">
              <a:lnSpc>
                <a:spcPct val="80000"/>
              </a:lnSpc>
              <a:buFont typeface="Wingdings" pitchFamily="2" charset="2"/>
              <a:buNone/>
            </a:pPr>
            <a:r>
              <a:rPr lang="en-US" altLang="zh-CN" sz="2400"/>
              <a:t>5.2.4 </a:t>
            </a:r>
            <a:r>
              <a:rPr lang="zh-CN" altLang="en-US" sz="2400"/>
              <a:t>水平线缆系统</a:t>
            </a:r>
          </a:p>
          <a:p>
            <a:pPr marL="457200" indent="-457200">
              <a:lnSpc>
                <a:spcPct val="80000"/>
              </a:lnSpc>
              <a:buFont typeface="Wingdings" pitchFamily="2" charset="2"/>
              <a:buChar char="n"/>
            </a:pPr>
            <a:r>
              <a:rPr lang="zh-CN" altLang="en-US" sz="2000"/>
              <a:t>电缆长度估算</a:t>
            </a:r>
          </a:p>
          <a:p>
            <a:pPr marL="914400" lvl="1" indent="-457200">
              <a:lnSpc>
                <a:spcPct val="80000"/>
              </a:lnSpc>
              <a:buFont typeface="Wingdings" pitchFamily="2" charset="2"/>
              <a:buChar char="Ø"/>
            </a:pPr>
            <a:r>
              <a:rPr lang="zh-CN" altLang="en-US" sz="2000">
                <a:solidFill>
                  <a:srgbClr val="000000"/>
                </a:solidFill>
              </a:rPr>
              <a:t>确定布线方法和走向。</a:t>
            </a:r>
          </a:p>
          <a:p>
            <a:pPr marL="914400" lvl="1" indent="-457200">
              <a:lnSpc>
                <a:spcPct val="80000"/>
              </a:lnSpc>
              <a:buFont typeface="Wingdings" pitchFamily="2" charset="2"/>
              <a:buChar char="Ø"/>
            </a:pPr>
            <a:r>
              <a:rPr lang="zh-CN" altLang="en-US" sz="2000">
                <a:solidFill>
                  <a:srgbClr val="000000"/>
                </a:solidFill>
              </a:rPr>
              <a:t>确立每个楼层配线间或二级交接间所要服务的区域。</a:t>
            </a:r>
          </a:p>
          <a:p>
            <a:pPr marL="914400" lvl="1" indent="-457200">
              <a:lnSpc>
                <a:spcPct val="80000"/>
              </a:lnSpc>
              <a:buFont typeface="Wingdings" pitchFamily="2" charset="2"/>
              <a:buChar char="Ø"/>
            </a:pPr>
            <a:r>
              <a:rPr lang="zh-CN" altLang="en-US" sz="2000">
                <a:solidFill>
                  <a:srgbClr val="000000"/>
                </a:solidFill>
              </a:rPr>
              <a:t>确认离楼层配线间距离最远的信息插座位置。</a:t>
            </a:r>
          </a:p>
          <a:p>
            <a:pPr marL="914400" lvl="1" indent="-457200">
              <a:lnSpc>
                <a:spcPct val="80000"/>
              </a:lnSpc>
              <a:buFont typeface="Wingdings" pitchFamily="2" charset="2"/>
              <a:buChar char="Ø"/>
            </a:pPr>
            <a:r>
              <a:rPr lang="zh-CN" altLang="en-US" sz="2000">
                <a:solidFill>
                  <a:srgbClr val="000000"/>
                </a:solidFill>
              </a:rPr>
              <a:t>确认离楼层配线间距离最近的信息插座位置。</a:t>
            </a:r>
          </a:p>
          <a:p>
            <a:pPr marL="914400" lvl="1" indent="-457200">
              <a:lnSpc>
                <a:spcPct val="80000"/>
              </a:lnSpc>
              <a:buFont typeface="Wingdings" pitchFamily="2" charset="2"/>
              <a:buChar char="Ø"/>
            </a:pPr>
            <a:r>
              <a:rPr lang="zh-CN" altLang="en-US" sz="2000">
                <a:solidFill>
                  <a:srgbClr val="000000"/>
                </a:solidFill>
              </a:rPr>
              <a:t>用平均电缆长度估算每根电缆长度。                                                                                                                                                                                                                                                                          </a:t>
            </a:r>
          </a:p>
          <a:p>
            <a:pPr marL="914400" lvl="1" indent="-457200">
              <a:lnSpc>
                <a:spcPct val="80000"/>
              </a:lnSpc>
              <a:buFont typeface="Wingdings" pitchFamily="2" charset="2"/>
              <a:buChar char="Ø"/>
            </a:pPr>
            <a:r>
              <a:rPr lang="zh-CN" altLang="en-US" sz="2000">
                <a:solidFill>
                  <a:srgbClr val="000000"/>
                </a:solidFill>
              </a:rPr>
              <a:t>平均电缆长度 </a:t>
            </a:r>
            <a:r>
              <a:rPr lang="en-US" altLang="zh-CN" sz="2000">
                <a:solidFill>
                  <a:srgbClr val="000000"/>
                </a:solidFill>
              </a:rPr>
              <a:t>=</a:t>
            </a:r>
            <a:r>
              <a:rPr lang="zh-CN" altLang="en-US" sz="2000">
                <a:solidFill>
                  <a:srgbClr val="000000"/>
                </a:solidFill>
              </a:rPr>
              <a:t>（信息插座至配线间的最远距离</a:t>
            </a:r>
            <a:r>
              <a:rPr lang="en-US" altLang="zh-CN" sz="2000">
                <a:solidFill>
                  <a:srgbClr val="000000"/>
                </a:solidFill>
              </a:rPr>
              <a:t>+</a:t>
            </a:r>
            <a:r>
              <a:rPr lang="zh-CN" altLang="en-US" sz="2000">
                <a:solidFill>
                  <a:srgbClr val="000000"/>
                </a:solidFill>
              </a:rPr>
              <a:t>信息插座至配线间的最近距离</a:t>
            </a:r>
            <a:r>
              <a:rPr lang="en-US" altLang="zh-CN" sz="2000">
                <a:solidFill>
                  <a:srgbClr val="000000"/>
                </a:solidFill>
              </a:rPr>
              <a:t>/2</a:t>
            </a:r>
            <a:r>
              <a:rPr lang="zh-CN" altLang="en-US" sz="2000">
                <a:solidFill>
                  <a:srgbClr val="000000"/>
                </a:solidFill>
              </a:rPr>
              <a:t>。	</a:t>
            </a:r>
          </a:p>
          <a:p>
            <a:pPr marL="914400" lvl="1" indent="-457200">
              <a:lnSpc>
                <a:spcPct val="80000"/>
              </a:lnSpc>
              <a:buFont typeface="Wingdings" pitchFamily="2" charset="2"/>
              <a:buChar char="Ø"/>
            </a:pPr>
            <a:r>
              <a:rPr lang="zh-CN" altLang="en-US" sz="2000">
                <a:solidFill>
                  <a:srgbClr val="000000"/>
                </a:solidFill>
              </a:rPr>
              <a:t>总电缆长度 </a:t>
            </a:r>
            <a:r>
              <a:rPr lang="en-US" altLang="zh-CN" sz="2000">
                <a:solidFill>
                  <a:srgbClr val="000000"/>
                </a:solidFill>
              </a:rPr>
              <a:t>= </a:t>
            </a:r>
            <a:r>
              <a:rPr lang="zh-CN" altLang="en-US" sz="2000">
                <a:solidFill>
                  <a:srgbClr val="000000"/>
                </a:solidFill>
              </a:rPr>
              <a:t>平均电缆长度 </a:t>
            </a:r>
            <a:r>
              <a:rPr lang="en-US" altLang="zh-CN" sz="2000">
                <a:solidFill>
                  <a:srgbClr val="000000"/>
                </a:solidFill>
              </a:rPr>
              <a:t>+ </a:t>
            </a:r>
            <a:r>
              <a:rPr lang="zh-CN" altLang="en-US" sz="2000">
                <a:solidFill>
                  <a:srgbClr val="000000"/>
                </a:solidFill>
              </a:rPr>
              <a:t>备用部分（平均电缆长度的  </a:t>
            </a:r>
            <a:r>
              <a:rPr lang="en-US" altLang="zh-CN" sz="2000">
                <a:solidFill>
                  <a:srgbClr val="000000"/>
                </a:solidFill>
              </a:rPr>
              <a:t>10</a:t>
            </a:r>
            <a:r>
              <a:rPr lang="zh-CN" altLang="en-US" sz="2000">
                <a:solidFill>
                  <a:srgbClr val="000000"/>
                </a:solidFill>
              </a:rPr>
              <a:t>％）</a:t>
            </a:r>
            <a:r>
              <a:rPr lang="en-US" altLang="zh-CN" sz="2000">
                <a:solidFill>
                  <a:srgbClr val="000000"/>
                </a:solidFill>
              </a:rPr>
              <a:t>+ </a:t>
            </a:r>
            <a:r>
              <a:rPr lang="zh-CN" altLang="en-US" sz="2000">
                <a:solidFill>
                  <a:srgbClr val="000000"/>
                </a:solidFill>
              </a:rPr>
              <a:t>端接容差  </a:t>
            </a:r>
            <a:r>
              <a:rPr lang="en-US" altLang="zh-CN" sz="2000">
                <a:solidFill>
                  <a:srgbClr val="000000"/>
                </a:solidFill>
              </a:rPr>
              <a:t>6m</a:t>
            </a:r>
            <a:r>
              <a:rPr lang="zh-CN" altLang="en-US" sz="2000">
                <a:solidFill>
                  <a:srgbClr val="000000"/>
                </a:solidFill>
              </a:rPr>
              <a:t>（变量）。</a:t>
            </a:r>
          </a:p>
          <a:p>
            <a:pPr marL="457200" indent="-457200">
              <a:lnSpc>
                <a:spcPct val="80000"/>
              </a:lnSpc>
              <a:buFont typeface="Wingdings" pitchFamily="2" charset="2"/>
              <a:buNone/>
            </a:pPr>
            <a:r>
              <a:rPr lang="zh-CN" altLang="en-US" sz="2000" b="1"/>
              <a:t>         </a:t>
            </a:r>
          </a:p>
        </p:txBody>
      </p:sp>
    </p:spTree>
    <p:extLst>
      <p:ext uri="{BB962C8B-B14F-4D97-AF65-F5344CB8AC3E}">
        <p14:creationId xmlns:p14="http://schemas.microsoft.com/office/powerpoint/2010/main" val="166441451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576263" y="765175"/>
            <a:ext cx="6372225" cy="576263"/>
          </a:xfrm>
        </p:spPr>
        <p:txBody>
          <a:bodyPr/>
          <a:lstStyle/>
          <a:p>
            <a:r>
              <a:rPr lang="en-US" altLang="zh-CN" sz="2400" b="1">
                <a:solidFill>
                  <a:srgbClr val="000000"/>
                </a:solidFill>
              </a:rPr>
              <a:t>5.2  </a:t>
            </a:r>
            <a:r>
              <a:rPr lang="zh-CN" altLang="en-US" sz="2400" b="1">
                <a:solidFill>
                  <a:srgbClr val="000000"/>
                </a:solidFill>
              </a:rPr>
              <a:t>配线子系统设计</a:t>
            </a:r>
          </a:p>
        </p:txBody>
      </p:sp>
      <p:sp>
        <p:nvSpPr>
          <p:cNvPr id="79875" name="Rectangle 3"/>
          <p:cNvSpPr>
            <a:spLocks noGrp="1" noChangeArrowheads="1"/>
          </p:cNvSpPr>
          <p:nvPr>
            <p:ph type="body" idx="1"/>
          </p:nvPr>
        </p:nvSpPr>
        <p:spPr>
          <a:xfrm>
            <a:off x="541338" y="1412875"/>
            <a:ext cx="8351837" cy="4103688"/>
          </a:xfrm>
        </p:spPr>
        <p:txBody>
          <a:bodyPr/>
          <a:lstStyle/>
          <a:p>
            <a:pPr>
              <a:buFontTx/>
              <a:buNone/>
            </a:pPr>
            <a:r>
              <a:rPr lang="en-US" altLang="zh-CN" sz="2400"/>
              <a:t>5.2.4 </a:t>
            </a:r>
            <a:r>
              <a:rPr lang="zh-CN" altLang="en-US" sz="2400"/>
              <a:t>水平线缆系统</a:t>
            </a:r>
          </a:p>
          <a:p>
            <a:pPr>
              <a:buFont typeface="Wingdings" pitchFamily="2" charset="2"/>
              <a:buChar char="n"/>
            </a:pPr>
            <a:r>
              <a:rPr lang="zh-CN" altLang="en-US" sz="2000"/>
              <a:t>每个楼层用线量（</a:t>
            </a:r>
            <a:r>
              <a:rPr lang="en-US" altLang="zh-CN" sz="2000"/>
              <a:t>m</a:t>
            </a:r>
            <a:r>
              <a:rPr lang="zh-CN" altLang="en-US" sz="2000"/>
              <a:t>）的计算公式如下：</a:t>
            </a:r>
          </a:p>
          <a:p>
            <a:pPr>
              <a:buFont typeface="Wingdings" pitchFamily="2" charset="2"/>
              <a:buNone/>
            </a:pPr>
            <a:r>
              <a:rPr lang="zh-CN" altLang="en-US" sz="2000"/>
              <a:t>        </a:t>
            </a:r>
            <a:r>
              <a:rPr lang="en-US" altLang="zh-CN" sz="2000"/>
              <a:t>C</a:t>
            </a:r>
            <a:r>
              <a:rPr lang="zh-CN" altLang="en-US" sz="2000"/>
              <a:t>＝［ </a:t>
            </a:r>
            <a:r>
              <a:rPr lang="en-US" altLang="zh-CN" sz="2000"/>
              <a:t>0</a:t>
            </a:r>
            <a:r>
              <a:rPr lang="zh-CN" altLang="en-US" sz="2000"/>
              <a:t>．</a:t>
            </a:r>
            <a:r>
              <a:rPr lang="en-US" altLang="zh-CN" sz="2000"/>
              <a:t>55</a:t>
            </a:r>
            <a:r>
              <a:rPr lang="zh-CN" altLang="en-US" sz="2000"/>
              <a:t>（</a:t>
            </a:r>
            <a:r>
              <a:rPr lang="en-US" altLang="zh-CN" sz="2000"/>
              <a:t>L</a:t>
            </a:r>
            <a:r>
              <a:rPr lang="zh-CN" altLang="en-US" sz="2000"/>
              <a:t>＋</a:t>
            </a:r>
            <a:r>
              <a:rPr lang="en-US" altLang="zh-CN" sz="2000"/>
              <a:t>S</a:t>
            </a:r>
            <a:r>
              <a:rPr lang="zh-CN" altLang="en-US" sz="2000"/>
              <a:t>）＋</a:t>
            </a:r>
            <a:r>
              <a:rPr lang="en-US" altLang="zh-CN" sz="2000"/>
              <a:t>6 </a:t>
            </a:r>
            <a:r>
              <a:rPr lang="zh-CN" altLang="en-US" sz="2000"/>
              <a:t>］</a:t>
            </a:r>
            <a:r>
              <a:rPr lang="en-US" altLang="zh-CN" sz="2000"/>
              <a:t>× n</a:t>
            </a:r>
            <a:endParaRPr lang="zh-CN" altLang="en-US" sz="2000"/>
          </a:p>
          <a:p>
            <a:pPr>
              <a:buFontTx/>
              <a:buNone/>
            </a:pPr>
            <a:r>
              <a:rPr lang="zh-CN" altLang="en-US" sz="2000"/>
              <a:t>式中  </a:t>
            </a:r>
            <a:r>
              <a:rPr lang="en-US" altLang="zh-CN" sz="2000"/>
              <a:t>C —— </a:t>
            </a:r>
            <a:r>
              <a:rPr lang="zh-CN" altLang="en-US" sz="2000"/>
              <a:t>每个楼层的用线量；</a:t>
            </a:r>
          </a:p>
          <a:p>
            <a:pPr>
              <a:buFontTx/>
              <a:buNone/>
            </a:pPr>
            <a:r>
              <a:rPr lang="zh-CN" altLang="en-US" sz="2000"/>
              <a:t>      </a:t>
            </a:r>
            <a:r>
              <a:rPr lang="en-US" altLang="zh-CN" sz="2000"/>
              <a:t>L ——</a:t>
            </a:r>
            <a:r>
              <a:rPr lang="zh-CN" altLang="en-US" sz="2000"/>
              <a:t>服务区域内信息插座至配线间的最远距离；</a:t>
            </a:r>
          </a:p>
          <a:p>
            <a:pPr>
              <a:buFontTx/>
              <a:buNone/>
            </a:pPr>
            <a:r>
              <a:rPr lang="zh-CN" altLang="en-US" sz="2000"/>
              <a:t>      </a:t>
            </a:r>
            <a:r>
              <a:rPr lang="en-US" altLang="zh-CN" sz="2000"/>
              <a:t>S ——</a:t>
            </a:r>
            <a:r>
              <a:rPr lang="zh-CN" altLang="en-US" sz="2000"/>
              <a:t>服务区域内信息插座至配线间的最近距离；</a:t>
            </a:r>
          </a:p>
          <a:p>
            <a:pPr>
              <a:buFontTx/>
              <a:buNone/>
            </a:pPr>
            <a:r>
              <a:rPr lang="zh-CN" altLang="en-US" sz="2000"/>
              <a:t>      </a:t>
            </a:r>
            <a:r>
              <a:rPr lang="en-US" altLang="zh-CN" sz="2000"/>
              <a:t>n —— </a:t>
            </a:r>
            <a:r>
              <a:rPr lang="zh-CN" altLang="en-US" sz="2000"/>
              <a:t>每层楼的信息插座（</a:t>
            </a:r>
            <a:r>
              <a:rPr lang="en-US" altLang="zh-CN" sz="2000"/>
              <a:t>IO</a:t>
            </a:r>
            <a:r>
              <a:rPr lang="zh-CN" altLang="en-US" sz="2000"/>
              <a:t>）的数量。</a:t>
            </a:r>
          </a:p>
          <a:p>
            <a:pPr>
              <a:buFont typeface="Wingdings" pitchFamily="2" charset="2"/>
              <a:buChar char="n"/>
            </a:pPr>
            <a:r>
              <a:rPr lang="zh-CN" altLang="en-US" sz="2000"/>
              <a:t>整座楼的用线量： </a:t>
            </a:r>
            <a:r>
              <a:rPr lang="en-US" altLang="zh-CN" sz="2000"/>
              <a:t>W = ∑MC  </a:t>
            </a:r>
            <a:r>
              <a:rPr lang="zh-CN" altLang="en-US" sz="2000"/>
              <a:t>（</a:t>
            </a:r>
            <a:r>
              <a:rPr lang="en-US" altLang="zh-CN" sz="2000"/>
              <a:t>M</a:t>
            </a:r>
            <a:r>
              <a:rPr lang="zh-CN" altLang="en-US" sz="2000"/>
              <a:t>为楼层数）。</a:t>
            </a:r>
          </a:p>
          <a:p>
            <a:pPr lvl="1">
              <a:buFont typeface="Wingdings" pitchFamily="2" charset="2"/>
              <a:buChar char="Ø"/>
            </a:pPr>
            <a:r>
              <a:rPr lang="zh-CN" altLang="en-US" sz="2000">
                <a:solidFill>
                  <a:srgbClr val="000000"/>
                </a:solidFill>
              </a:rPr>
              <a:t>  电缆订购数。按</a:t>
            </a:r>
            <a:r>
              <a:rPr lang="en-US" altLang="zh-CN" sz="2000">
                <a:solidFill>
                  <a:srgbClr val="000000"/>
                </a:solidFill>
              </a:rPr>
              <a:t>4</a:t>
            </a:r>
            <a:r>
              <a:rPr lang="zh-CN" altLang="en-US" sz="2000">
                <a:solidFill>
                  <a:srgbClr val="000000"/>
                </a:solidFill>
              </a:rPr>
              <a:t>对双绞电缆包装标准 </a:t>
            </a:r>
            <a:r>
              <a:rPr lang="en-US" altLang="zh-CN" sz="2000">
                <a:solidFill>
                  <a:srgbClr val="000000"/>
                </a:solidFill>
              </a:rPr>
              <a:t>1</a:t>
            </a:r>
            <a:r>
              <a:rPr lang="zh-CN" altLang="en-US" sz="2000">
                <a:solidFill>
                  <a:srgbClr val="000000"/>
                </a:solidFill>
              </a:rPr>
              <a:t>箱线长</a:t>
            </a:r>
            <a:r>
              <a:rPr lang="en-US" altLang="zh-CN" sz="2000">
                <a:solidFill>
                  <a:srgbClr val="000000"/>
                </a:solidFill>
              </a:rPr>
              <a:t>=305m</a:t>
            </a:r>
            <a:r>
              <a:rPr lang="zh-CN" altLang="en-US" sz="2000">
                <a:solidFill>
                  <a:srgbClr val="000000"/>
                </a:solidFill>
              </a:rPr>
              <a:t>，</a:t>
            </a:r>
          </a:p>
          <a:p>
            <a:pPr>
              <a:buFont typeface="Wingdings" pitchFamily="2" charset="2"/>
              <a:buChar char="n"/>
            </a:pPr>
            <a:r>
              <a:rPr lang="zh-CN" altLang="en-US" sz="2000"/>
              <a:t> 电缆订购数</a:t>
            </a:r>
            <a:r>
              <a:rPr lang="en-US" altLang="zh-CN" sz="2000"/>
              <a:t>=W/305 </a:t>
            </a:r>
            <a:r>
              <a:rPr lang="zh-CN" altLang="en-US" sz="2000"/>
              <a:t>箱  （不够一箱时按一箱计）</a:t>
            </a:r>
          </a:p>
        </p:txBody>
      </p:sp>
    </p:spTree>
    <p:extLst>
      <p:ext uri="{BB962C8B-B14F-4D97-AF65-F5344CB8AC3E}">
        <p14:creationId xmlns:p14="http://schemas.microsoft.com/office/powerpoint/2010/main" val="239860075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7" name="WordArt 3"/>
          <p:cNvSpPr>
            <a:spLocks noChangeArrowheads="1" noChangeShapeType="1" noTextEdit="1"/>
          </p:cNvSpPr>
          <p:nvPr/>
        </p:nvSpPr>
        <p:spPr bwMode="gray">
          <a:xfrm>
            <a:off x="2124075" y="2781300"/>
            <a:ext cx="4787900" cy="639763"/>
          </a:xfrm>
          <a:prstGeom prst="rect">
            <a:avLst/>
          </a:prstGeom>
        </p:spPr>
        <p:txBody>
          <a:bodyPr wrap="none" fromWordArt="1">
            <a:prstTxWarp prst="textDeflate">
              <a:avLst>
                <a:gd name="adj" fmla="val 0"/>
              </a:avLst>
            </a:prstTxWarp>
          </a:bodyPr>
          <a:lstStyle/>
          <a:p>
            <a:pPr algn="ctr" eaLnBrk="0" fontAlgn="base" hangingPunct="0">
              <a:spcBef>
                <a:spcPct val="0"/>
              </a:spcBef>
              <a:spcAft>
                <a:spcPct val="0"/>
              </a:spcAft>
            </a:pPr>
            <a:r>
              <a:rPr lang="en-US" altLang="zh-CN" sz="3600" b="1" kern="10" smtClean="0">
                <a:ln w="28575">
                  <a:solidFill>
                    <a:srgbClr val="FFFFFF"/>
                  </a:solidFill>
                  <a:round/>
                  <a:headEnd/>
                  <a:tailEnd/>
                </a:ln>
                <a:gradFill rotWithShape="1">
                  <a:gsLst>
                    <a:gs pos="0">
                      <a:srgbClr val="000000"/>
                    </a:gs>
                    <a:gs pos="100000">
                      <a:srgbClr val="009999"/>
                    </a:gs>
                  </a:gsLst>
                  <a:lin ang="0" scaled="1"/>
                </a:gradFill>
                <a:effectLst>
                  <a:outerShdw dist="63500" dir="2212194" algn="ctr" rotWithShape="0">
                    <a:srgbClr val="000000">
                      <a:alpha val="50000"/>
                    </a:srgbClr>
                  </a:outerShdw>
                </a:effectLst>
                <a:ea typeface="Gulim" pitchFamily="34" charset="-127"/>
                <a:cs typeface="Arial"/>
              </a:rPr>
              <a:t>Thank You !</a:t>
            </a:r>
            <a:endParaRPr lang="zh-CN" altLang="en-US" sz="3600" b="1" kern="10" smtClean="0">
              <a:ln w="28575">
                <a:solidFill>
                  <a:srgbClr val="FFFFFF"/>
                </a:solidFill>
                <a:round/>
                <a:headEnd/>
                <a:tailEnd/>
              </a:ln>
              <a:gradFill rotWithShape="1">
                <a:gsLst>
                  <a:gs pos="0">
                    <a:srgbClr val="000000"/>
                  </a:gs>
                  <a:gs pos="100000">
                    <a:srgbClr val="009999"/>
                  </a:gs>
                </a:gsLst>
                <a:lin ang="0" scaled="1"/>
              </a:gradFill>
              <a:effectLst>
                <a:outerShdw dist="63500" dir="2212194" algn="ctr" rotWithShape="0">
                  <a:srgbClr val="000000">
                    <a:alpha val="50000"/>
                  </a:srgbClr>
                </a:outerShdw>
              </a:effectLst>
              <a:cs typeface="Arial"/>
            </a:endParaRPr>
          </a:p>
        </p:txBody>
      </p:sp>
    </p:spTree>
    <p:extLst>
      <p:ext uri="{BB962C8B-B14F-4D97-AF65-F5344CB8AC3E}">
        <p14:creationId xmlns:p14="http://schemas.microsoft.com/office/powerpoint/2010/main" val="38098979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68313" y="836613"/>
            <a:ext cx="6372225" cy="431800"/>
          </a:xfrm>
        </p:spPr>
        <p:txBody>
          <a:bodyPr>
            <a:normAutofit fontScale="90000"/>
          </a:bodyPr>
          <a:lstStyle/>
          <a:p>
            <a:r>
              <a:rPr lang="en-US" altLang="zh-CN" sz="2400" b="1">
                <a:solidFill>
                  <a:srgbClr val="000000"/>
                </a:solidFill>
              </a:rPr>
              <a:t>5.1 </a:t>
            </a:r>
            <a:r>
              <a:rPr lang="zh-CN" altLang="en-US" sz="2400" b="1">
                <a:solidFill>
                  <a:srgbClr val="000000"/>
                </a:solidFill>
              </a:rPr>
              <a:t>工作区子系统设计</a:t>
            </a:r>
          </a:p>
        </p:txBody>
      </p:sp>
      <p:sp>
        <p:nvSpPr>
          <p:cNvPr id="82947" name="Rectangle 3"/>
          <p:cNvSpPr>
            <a:spLocks noGrp="1" noChangeArrowheads="1"/>
          </p:cNvSpPr>
          <p:nvPr>
            <p:ph type="body" sz="half" idx="1"/>
          </p:nvPr>
        </p:nvSpPr>
        <p:spPr>
          <a:xfrm>
            <a:off x="468313" y="1268413"/>
            <a:ext cx="7864475" cy="4019550"/>
          </a:xfrm>
        </p:spPr>
        <p:txBody>
          <a:bodyPr/>
          <a:lstStyle/>
          <a:p>
            <a:pPr>
              <a:buFontTx/>
              <a:buNone/>
            </a:pPr>
            <a:r>
              <a:rPr lang="en-US" altLang="zh-CN" sz="2400" b="1"/>
              <a:t>1.</a:t>
            </a:r>
            <a:r>
              <a:rPr lang="zh-CN" altLang="en-US" sz="2400" b="1"/>
              <a:t>工作区子系统设计</a:t>
            </a:r>
          </a:p>
          <a:p>
            <a:r>
              <a:rPr lang="zh-CN" altLang="en-US" sz="2000"/>
              <a:t>工作区面积的划分应根据应用的场合做具体的分析后确定</a:t>
            </a:r>
            <a:r>
              <a:rPr lang="zh-CN" altLang="en-US" sz="2800"/>
              <a:t>       </a:t>
            </a:r>
          </a:p>
          <a:p>
            <a:pPr>
              <a:buFontTx/>
              <a:buNone/>
            </a:pPr>
            <a:r>
              <a:rPr lang="zh-CN" altLang="en-US" sz="2800"/>
              <a:t>                    </a:t>
            </a:r>
          </a:p>
        </p:txBody>
      </p:sp>
      <p:pic>
        <p:nvPicPr>
          <p:cNvPr id="82979" name="Picture 35" descr="未命名"/>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9750" y="2420938"/>
            <a:ext cx="8353425" cy="388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8853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68313" y="765175"/>
            <a:ext cx="6372225" cy="576263"/>
          </a:xfrm>
        </p:spPr>
        <p:txBody>
          <a:bodyPr/>
          <a:lstStyle/>
          <a:p>
            <a:r>
              <a:rPr lang="en-US" altLang="zh-CN" sz="2400" b="1">
                <a:solidFill>
                  <a:srgbClr val="000000"/>
                </a:solidFill>
              </a:rPr>
              <a:t>5.1 </a:t>
            </a:r>
            <a:r>
              <a:rPr lang="zh-CN" altLang="en-US" sz="2400" b="1">
                <a:solidFill>
                  <a:srgbClr val="000000"/>
                </a:solidFill>
              </a:rPr>
              <a:t>工作区子系统设计</a:t>
            </a:r>
          </a:p>
        </p:txBody>
      </p:sp>
      <p:sp>
        <p:nvSpPr>
          <p:cNvPr id="83971" name="Rectangle 3"/>
          <p:cNvSpPr>
            <a:spLocks noGrp="1" noChangeArrowheads="1"/>
          </p:cNvSpPr>
          <p:nvPr>
            <p:ph type="body" sz="half" idx="1"/>
          </p:nvPr>
        </p:nvSpPr>
        <p:spPr>
          <a:xfrm>
            <a:off x="455613" y="1600200"/>
            <a:ext cx="8075612" cy="3854450"/>
          </a:xfrm>
        </p:spPr>
        <p:txBody>
          <a:bodyPr/>
          <a:lstStyle/>
          <a:p>
            <a:pPr>
              <a:buFontTx/>
              <a:buNone/>
            </a:pPr>
            <a:r>
              <a:rPr lang="en-US" altLang="zh-CN" sz="2400" b="1"/>
              <a:t>1.</a:t>
            </a:r>
            <a:r>
              <a:rPr lang="zh-CN" altLang="en-US" sz="2400" b="1"/>
              <a:t>工作区子系统设计</a:t>
            </a:r>
          </a:p>
          <a:p>
            <a:r>
              <a:rPr lang="zh-CN" altLang="en-US" sz="2000"/>
              <a:t>工作区的电话和计算机等终端设备可用跳接线直接与工作区的信息插座相连接，但当信息插座与终端连接电缆不匹配时，需要选择适当的适配器或平衡</a:t>
            </a:r>
            <a:r>
              <a:rPr lang="en-US" altLang="zh-CN" sz="2000"/>
              <a:t>/</a:t>
            </a:r>
            <a:r>
              <a:rPr lang="zh-CN" altLang="en-US" sz="2000"/>
              <a:t>非平衡转换器进行转换，才能连接到信息插座上。 </a:t>
            </a:r>
          </a:p>
        </p:txBody>
      </p:sp>
    </p:spTree>
    <p:extLst>
      <p:ext uri="{BB962C8B-B14F-4D97-AF65-F5344CB8AC3E}">
        <p14:creationId xmlns:p14="http://schemas.microsoft.com/office/powerpoint/2010/main" val="42135987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468313" y="765175"/>
            <a:ext cx="6372225" cy="576263"/>
          </a:xfrm>
        </p:spPr>
        <p:txBody>
          <a:bodyPr/>
          <a:lstStyle/>
          <a:p>
            <a:r>
              <a:rPr lang="en-US" altLang="zh-CN" sz="2400" b="1">
                <a:solidFill>
                  <a:srgbClr val="000000"/>
                </a:solidFill>
              </a:rPr>
              <a:t>5.1 </a:t>
            </a:r>
            <a:r>
              <a:rPr lang="zh-CN" altLang="en-US" sz="2400" b="1">
                <a:solidFill>
                  <a:srgbClr val="000000"/>
                </a:solidFill>
              </a:rPr>
              <a:t>工作区子系统设计</a:t>
            </a:r>
          </a:p>
        </p:txBody>
      </p:sp>
      <p:sp>
        <p:nvSpPr>
          <p:cNvPr id="86019" name="Rectangle 3"/>
          <p:cNvSpPr>
            <a:spLocks noGrp="1" noChangeArrowheads="1"/>
          </p:cNvSpPr>
          <p:nvPr>
            <p:ph type="body" idx="1"/>
          </p:nvPr>
        </p:nvSpPr>
        <p:spPr>
          <a:xfrm>
            <a:off x="468313" y="1341438"/>
            <a:ext cx="8351837" cy="5688012"/>
          </a:xfrm>
        </p:spPr>
        <p:txBody>
          <a:bodyPr/>
          <a:lstStyle/>
          <a:p>
            <a:pPr>
              <a:lnSpc>
                <a:spcPct val="80000"/>
              </a:lnSpc>
              <a:buFont typeface="Wingdings" pitchFamily="2" charset="2"/>
              <a:buAutoNum type="arabicPeriod" startAt="2"/>
            </a:pPr>
            <a:r>
              <a:rPr lang="zh-CN" altLang="en-US" sz="2400" b="1"/>
              <a:t>信息插座的要求</a:t>
            </a:r>
          </a:p>
          <a:p>
            <a:pPr marL="762000" lvl="1" indent="-304800">
              <a:buFont typeface="Wingdings" pitchFamily="2" charset="2"/>
              <a:buChar char="Ø"/>
            </a:pPr>
            <a:r>
              <a:rPr lang="zh-CN" altLang="en-US" sz="2000">
                <a:solidFill>
                  <a:srgbClr val="000000"/>
                </a:solidFill>
              </a:rPr>
              <a:t>每一个工作区信息插座模块</a:t>
            </a:r>
            <a:r>
              <a:rPr lang="en-US" altLang="zh-CN" sz="2000">
                <a:solidFill>
                  <a:srgbClr val="000000"/>
                </a:solidFill>
              </a:rPr>
              <a:t>(</a:t>
            </a:r>
            <a:r>
              <a:rPr lang="zh-CN" altLang="en-US" sz="2000">
                <a:solidFill>
                  <a:srgbClr val="000000"/>
                </a:solidFill>
              </a:rPr>
              <a:t>电、光</a:t>
            </a:r>
            <a:r>
              <a:rPr lang="en-US" altLang="zh-CN" sz="2000">
                <a:solidFill>
                  <a:srgbClr val="000000"/>
                </a:solidFill>
              </a:rPr>
              <a:t>)</a:t>
            </a:r>
            <a:r>
              <a:rPr lang="zh-CN" altLang="en-US" sz="2000">
                <a:solidFill>
                  <a:srgbClr val="000000"/>
                </a:solidFill>
              </a:rPr>
              <a:t>数量不宜少于</a:t>
            </a:r>
            <a:r>
              <a:rPr lang="en-US" altLang="zh-CN" sz="2000">
                <a:solidFill>
                  <a:srgbClr val="000000"/>
                </a:solidFill>
              </a:rPr>
              <a:t>2</a:t>
            </a:r>
            <a:r>
              <a:rPr lang="zh-CN" altLang="en-US" sz="2000">
                <a:solidFill>
                  <a:srgbClr val="000000"/>
                </a:solidFill>
              </a:rPr>
              <a:t>个，并满足各种业务的需求。</a:t>
            </a:r>
          </a:p>
          <a:p>
            <a:pPr marL="762000" lvl="1" indent="-304800">
              <a:buFont typeface="Wingdings" pitchFamily="2" charset="2"/>
              <a:buChar char="Ø"/>
            </a:pPr>
            <a:r>
              <a:rPr lang="zh-CN" altLang="en-US" sz="2000">
                <a:solidFill>
                  <a:srgbClr val="000000"/>
                </a:solidFill>
              </a:rPr>
              <a:t>底盒数量应以插座盒面板设置的开口数确定，每一个底盒支持安装的信息点数量不宜大于</a:t>
            </a:r>
            <a:r>
              <a:rPr lang="en-US" altLang="zh-CN" sz="2000">
                <a:solidFill>
                  <a:srgbClr val="000000"/>
                </a:solidFill>
              </a:rPr>
              <a:t>2</a:t>
            </a:r>
            <a:r>
              <a:rPr lang="zh-CN" altLang="en-US" sz="2000">
                <a:solidFill>
                  <a:srgbClr val="000000"/>
                </a:solidFill>
              </a:rPr>
              <a:t>个。</a:t>
            </a:r>
          </a:p>
          <a:p>
            <a:pPr marL="762000" lvl="1" indent="-304800">
              <a:buFont typeface="Wingdings" pitchFamily="2" charset="2"/>
              <a:buChar char="Ø"/>
            </a:pPr>
            <a:r>
              <a:rPr lang="zh-CN" altLang="en-US" sz="2000">
                <a:solidFill>
                  <a:srgbClr val="000000"/>
                </a:solidFill>
              </a:rPr>
              <a:t>光纤信息插座模块安装的底盒大小应充分考虑到水平光缆</a:t>
            </a:r>
            <a:r>
              <a:rPr lang="en-US" altLang="zh-CN" sz="2000">
                <a:solidFill>
                  <a:srgbClr val="000000"/>
                </a:solidFill>
              </a:rPr>
              <a:t>(2</a:t>
            </a:r>
            <a:r>
              <a:rPr lang="zh-CN" altLang="en-US" sz="2000">
                <a:solidFill>
                  <a:srgbClr val="000000"/>
                </a:solidFill>
              </a:rPr>
              <a:t>芯或</a:t>
            </a:r>
            <a:r>
              <a:rPr lang="en-US" altLang="zh-CN" sz="2000">
                <a:solidFill>
                  <a:srgbClr val="000000"/>
                </a:solidFill>
              </a:rPr>
              <a:t>4</a:t>
            </a:r>
            <a:r>
              <a:rPr lang="zh-CN" altLang="en-US" sz="2000">
                <a:solidFill>
                  <a:srgbClr val="000000"/>
                </a:solidFill>
              </a:rPr>
              <a:t>芯</a:t>
            </a:r>
            <a:r>
              <a:rPr lang="en-US" altLang="zh-CN" sz="2000">
                <a:solidFill>
                  <a:srgbClr val="000000"/>
                </a:solidFill>
              </a:rPr>
              <a:t>)</a:t>
            </a:r>
            <a:r>
              <a:rPr lang="zh-CN" altLang="en-US" sz="2000">
                <a:solidFill>
                  <a:srgbClr val="000000"/>
                </a:solidFill>
              </a:rPr>
              <a:t>终接处的光缆盘留空间和满足光缆对弯曲半径的要求</a:t>
            </a:r>
          </a:p>
          <a:p>
            <a:pPr marL="762000" lvl="1" indent="-304800">
              <a:buFont typeface="Wingdings" pitchFamily="2" charset="2"/>
              <a:buChar char="Ø"/>
            </a:pPr>
            <a:r>
              <a:rPr lang="zh-CN" altLang="en-US" sz="2000">
                <a:solidFill>
                  <a:srgbClr val="000000"/>
                </a:solidFill>
              </a:rPr>
              <a:t>工作区的信息插座模块应支持不同的终端设备接入，每一个</a:t>
            </a:r>
            <a:r>
              <a:rPr lang="en-US" altLang="zh-CN" sz="2000">
                <a:solidFill>
                  <a:srgbClr val="000000"/>
                </a:solidFill>
              </a:rPr>
              <a:t>8</a:t>
            </a:r>
            <a:r>
              <a:rPr lang="zh-CN" altLang="en-US" sz="2000">
                <a:solidFill>
                  <a:srgbClr val="000000"/>
                </a:solidFill>
              </a:rPr>
              <a:t>位模块通用插座应连接</a:t>
            </a:r>
            <a:r>
              <a:rPr lang="en-US" altLang="zh-CN" sz="2000">
                <a:solidFill>
                  <a:srgbClr val="000000"/>
                </a:solidFill>
              </a:rPr>
              <a:t>1</a:t>
            </a:r>
            <a:r>
              <a:rPr lang="zh-CN" altLang="en-US" sz="2000">
                <a:solidFill>
                  <a:srgbClr val="000000"/>
                </a:solidFill>
              </a:rPr>
              <a:t>根</a:t>
            </a:r>
            <a:r>
              <a:rPr lang="en-US" altLang="zh-CN" sz="2000">
                <a:solidFill>
                  <a:srgbClr val="000000"/>
                </a:solidFill>
              </a:rPr>
              <a:t>4</a:t>
            </a:r>
            <a:r>
              <a:rPr lang="zh-CN" altLang="en-US" sz="2000">
                <a:solidFill>
                  <a:srgbClr val="000000"/>
                </a:solidFill>
              </a:rPr>
              <a:t>对对绞电缆；对每一个双工或</a:t>
            </a:r>
            <a:r>
              <a:rPr lang="en-US" altLang="zh-CN" sz="2000">
                <a:solidFill>
                  <a:srgbClr val="000000"/>
                </a:solidFill>
              </a:rPr>
              <a:t>2</a:t>
            </a:r>
            <a:r>
              <a:rPr lang="zh-CN" altLang="en-US" sz="2000">
                <a:solidFill>
                  <a:srgbClr val="000000"/>
                </a:solidFill>
              </a:rPr>
              <a:t>个单工光纤连接器件及适配器连接</a:t>
            </a:r>
            <a:r>
              <a:rPr lang="en-US" altLang="zh-CN" sz="2000">
                <a:solidFill>
                  <a:srgbClr val="000000"/>
                </a:solidFill>
              </a:rPr>
              <a:t>1</a:t>
            </a:r>
            <a:r>
              <a:rPr lang="zh-CN" altLang="en-US" sz="2000">
                <a:solidFill>
                  <a:srgbClr val="000000"/>
                </a:solidFill>
              </a:rPr>
              <a:t>根</a:t>
            </a:r>
            <a:r>
              <a:rPr lang="en-US" altLang="zh-CN" sz="2000">
                <a:solidFill>
                  <a:srgbClr val="000000"/>
                </a:solidFill>
              </a:rPr>
              <a:t>2</a:t>
            </a:r>
            <a:r>
              <a:rPr lang="zh-CN" altLang="en-US" sz="2000">
                <a:solidFill>
                  <a:srgbClr val="000000"/>
                </a:solidFill>
              </a:rPr>
              <a:t>芯光缆。</a:t>
            </a:r>
          </a:p>
          <a:p>
            <a:pPr marL="762000" lvl="1" indent="-304800">
              <a:buFont typeface="Wingdings" pitchFamily="2" charset="2"/>
              <a:buChar char="Ø"/>
            </a:pPr>
            <a:r>
              <a:rPr lang="zh-CN" altLang="en-US" sz="2000">
                <a:solidFill>
                  <a:srgbClr val="000000"/>
                </a:solidFill>
              </a:rPr>
              <a:t>从电信间至每一个工作区水平光缆宜按</a:t>
            </a:r>
            <a:r>
              <a:rPr lang="en-US" altLang="zh-CN" sz="2000">
                <a:solidFill>
                  <a:srgbClr val="000000"/>
                </a:solidFill>
              </a:rPr>
              <a:t>2</a:t>
            </a:r>
            <a:r>
              <a:rPr lang="zh-CN" altLang="en-US" sz="2000">
                <a:solidFill>
                  <a:srgbClr val="000000"/>
                </a:solidFill>
              </a:rPr>
              <a:t>芯光缆配置。</a:t>
            </a:r>
          </a:p>
          <a:p>
            <a:pPr marL="762000" lvl="1" indent="-304800">
              <a:buFont typeface="Wingdings" pitchFamily="2" charset="2"/>
              <a:buChar char="Ø"/>
            </a:pPr>
            <a:r>
              <a:rPr lang="zh-CN" altLang="en-US" sz="2000">
                <a:solidFill>
                  <a:srgbClr val="000000"/>
                </a:solidFill>
              </a:rPr>
              <a:t>安装在地面上的信息插座应采用防水和抗压的接线盒。</a:t>
            </a:r>
          </a:p>
        </p:txBody>
      </p:sp>
    </p:spTree>
    <p:extLst>
      <p:ext uri="{BB962C8B-B14F-4D97-AF65-F5344CB8AC3E}">
        <p14:creationId xmlns:p14="http://schemas.microsoft.com/office/powerpoint/2010/main" val="10395434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ChangeArrowheads="1"/>
          </p:cNvSpPr>
          <p:nvPr>
            <p:ph type="title"/>
          </p:nvPr>
        </p:nvSpPr>
        <p:spPr>
          <a:xfrm>
            <a:off x="539750" y="836613"/>
            <a:ext cx="6372225" cy="431800"/>
          </a:xfrm>
        </p:spPr>
        <p:txBody>
          <a:bodyPr>
            <a:normAutofit fontScale="90000"/>
          </a:bodyPr>
          <a:lstStyle/>
          <a:p>
            <a:r>
              <a:rPr lang="en-US" altLang="zh-CN" sz="2400" b="1">
                <a:solidFill>
                  <a:srgbClr val="000000"/>
                </a:solidFill>
              </a:rPr>
              <a:t>5.1 </a:t>
            </a:r>
            <a:r>
              <a:rPr lang="zh-CN" altLang="en-US" sz="2400" b="1">
                <a:solidFill>
                  <a:srgbClr val="000000"/>
                </a:solidFill>
              </a:rPr>
              <a:t>工作区子系统设计</a:t>
            </a:r>
          </a:p>
        </p:txBody>
      </p:sp>
      <p:sp>
        <p:nvSpPr>
          <p:cNvPr id="259075" name="Rectangle 3"/>
          <p:cNvSpPr>
            <a:spLocks noGrp="1" noChangeArrowheads="1"/>
          </p:cNvSpPr>
          <p:nvPr>
            <p:ph type="body" idx="1"/>
          </p:nvPr>
        </p:nvSpPr>
        <p:spPr>
          <a:xfrm>
            <a:off x="468313" y="1341438"/>
            <a:ext cx="8351837" cy="5688012"/>
          </a:xfrm>
        </p:spPr>
        <p:txBody>
          <a:bodyPr/>
          <a:lstStyle/>
          <a:p>
            <a:pPr>
              <a:buFontTx/>
              <a:buNone/>
            </a:pPr>
            <a:r>
              <a:rPr lang="en-US" altLang="zh-CN" sz="2400" b="1"/>
              <a:t>2.</a:t>
            </a:r>
            <a:r>
              <a:rPr lang="zh-CN" altLang="en-US" sz="2400" b="1"/>
              <a:t>信息插座的要求</a:t>
            </a:r>
          </a:p>
          <a:p>
            <a:pPr lvl="1">
              <a:buFont typeface="Wingdings" pitchFamily="2" charset="2"/>
              <a:buChar char="Ø"/>
            </a:pPr>
            <a:r>
              <a:rPr lang="zh-CN" altLang="en-US" sz="2000">
                <a:solidFill>
                  <a:srgbClr val="000000"/>
                </a:solidFill>
              </a:rPr>
              <a:t>安装在墙面或柱子上的信息插座的底部离地面的高度宜为</a:t>
            </a:r>
            <a:r>
              <a:rPr lang="en-US" altLang="zh-CN" sz="2000">
                <a:solidFill>
                  <a:srgbClr val="000000"/>
                </a:solidFill>
              </a:rPr>
              <a:t>300 mm</a:t>
            </a:r>
            <a:r>
              <a:rPr lang="zh-CN" altLang="en-US" sz="2000">
                <a:solidFill>
                  <a:srgbClr val="000000"/>
                </a:solidFill>
              </a:rPr>
              <a:t>。</a:t>
            </a:r>
          </a:p>
          <a:p>
            <a:pPr lvl="1">
              <a:buFont typeface="Wingdings" pitchFamily="2" charset="2"/>
              <a:buChar char="Ø"/>
            </a:pPr>
            <a:r>
              <a:rPr lang="zh-CN" altLang="en-US" sz="2000">
                <a:solidFill>
                  <a:srgbClr val="000000"/>
                </a:solidFill>
              </a:rPr>
              <a:t>信息模块材料预算方式如下：</a:t>
            </a:r>
            <a:endParaRPr lang="zh-CN" altLang="en-US" sz="2000" i="1">
              <a:solidFill>
                <a:srgbClr val="000000"/>
              </a:solidFill>
            </a:endParaRPr>
          </a:p>
          <a:p>
            <a:pPr>
              <a:buFontTx/>
              <a:buNone/>
            </a:pPr>
            <a:r>
              <a:rPr lang="en-US" altLang="zh-CN" sz="2000" i="1"/>
              <a:t>              m</a:t>
            </a:r>
            <a:r>
              <a:rPr lang="en-US" altLang="zh-CN" sz="2000"/>
              <a:t> = </a:t>
            </a:r>
            <a:r>
              <a:rPr lang="en-US" altLang="zh-CN" sz="2000" i="1"/>
              <a:t>n</a:t>
            </a:r>
            <a:r>
              <a:rPr lang="en-US" altLang="zh-CN" sz="2000"/>
              <a:t> + </a:t>
            </a:r>
            <a:r>
              <a:rPr lang="en-US" altLang="zh-CN" sz="2000" i="1"/>
              <a:t>n</a:t>
            </a:r>
            <a:r>
              <a:rPr lang="en-US" altLang="zh-CN" sz="2000"/>
              <a:t> </a:t>
            </a:r>
            <a:r>
              <a:rPr lang="en-US" altLang="zh-CN" sz="2000">
                <a:sym typeface="Symbol" pitchFamily="18" charset="2"/>
              </a:rPr>
              <a:t></a:t>
            </a:r>
            <a:r>
              <a:rPr lang="en-US" altLang="zh-CN" sz="2000"/>
              <a:t> 3%</a:t>
            </a:r>
          </a:p>
          <a:p>
            <a:pPr>
              <a:buFontTx/>
              <a:buNone/>
            </a:pPr>
            <a:r>
              <a:rPr lang="zh-CN" altLang="en-US"/>
              <a:t>       </a:t>
            </a:r>
            <a:r>
              <a:rPr lang="zh-CN" altLang="en-US" sz="1800"/>
              <a:t>其中：</a:t>
            </a:r>
            <a:r>
              <a:rPr lang="en-US" altLang="zh-CN" sz="1800" i="1"/>
              <a:t>m</a:t>
            </a:r>
            <a:r>
              <a:rPr lang="en-US" altLang="zh-CN" sz="1800"/>
              <a:t>—</a:t>
            </a:r>
            <a:r>
              <a:rPr lang="zh-CN" altLang="en-US" sz="1800"/>
              <a:t>信息模块的总需求量；</a:t>
            </a:r>
            <a:endParaRPr lang="zh-CN" altLang="en-US" sz="1800" i="1"/>
          </a:p>
          <a:p>
            <a:pPr>
              <a:buFontTx/>
              <a:buNone/>
            </a:pPr>
            <a:r>
              <a:rPr lang="en-US" altLang="zh-CN" sz="1800" i="1"/>
              <a:t>             n</a:t>
            </a:r>
            <a:r>
              <a:rPr lang="en-US" altLang="zh-CN" sz="1800"/>
              <a:t>—</a:t>
            </a:r>
            <a:r>
              <a:rPr lang="zh-CN" altLang="en-US" sz="1800"/>
              <a:t>信息点的总量；</a:t>
            </a:r>
            <a:endParaRPr lang="zh-CN" altLang="en-US" sz="1800" i="1"/>
          </a:p>
          <a:p>
            <a:pPr>
              <a:buFontTx/>
              <a:buNone/>
            </a:pPr>
            <a:r>
              <a:rPr lang="en-US" altLang="zh-CN" sz="1800" i="1"/>
              <a:t>   	       n </a:t>
            </a:r>
            <a:r>
              <a:rPr lang="en-US" altLang="zh-CN" sz="1800">
                <a:sym typeface="Symbol" pitchFamily="18" charset="2"/>
              </a:rPr>
              <a:t></a:t>
            </a:r>
            <a:r>
              <a:rPr lang="en-US" altLang="zh-CN" sz="1800"/>
              <a:t> 3%—</a:t>
            </a:r>
            <a:r>
              <a:rPr lang="zh-CN" altLang="en-US" sz="1800"/>
              <a:t>富余量。 </a:t>
            </a:r>
          </a:p>
          <a:p>
            <a:pPr>
              <a:buFontTx/>
              <a:buNone/>
            </a:pPr>
            <a:endParaRPr lang="zh-CN" altLang="en-US" sz="1800"/>
          </a:p>
        </p:txBody>
      </p:sp>
    </p:spTree>
    <p:extLst>
      <p:ext uri="{BB962C8B-B14F-4D97-AF65-F5344CB8AC3E}">
        <p14:creationId xmlns:p14="http://schemas.microsoft.com/office/powerpoint/2010/main" val="22581228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9750" y="765175"/>
            <a:ext cx="6372225" cy="576263"/>
          </a:xfrm>
        </p:spPr>
        <p:txBody>
          <a:bodyPr/>
          <a:lstStyle/>
          <a:p>
            <a:r>
              <a:rPr lang="en-US" altLang="zh-CN" sz="2400" b="1">
                <a:solidFill>
                  <a:srgbClr val="000000"/>
                </a:solidFill>
              </a:rPr>
              <a:t>5.1 </a:t>
            </a:r>
            <a:r>
              <a:rPr lang="zh-CN" altLang="en-US" sz="2400" b="1">
                <a:solidFill>
                  <a:srgbClr val="000000"/>
                </a:solidFill>
              </a:rPr>
              <a:t>工作区子系统设计</a:t>
            </a:r>
          </a:p>
        </p:txBody>
      </p:sp>
      <p:sp>
        <p:nvSpPr>
          <p:cNvPr id="87043" name="Rectangle 3"/>
          <p:cNvSpPr>
            <a:spLocks noGrp="1" noChangeArrowheads="1"/>
          </p:cNvSpPr>
          <p:nvPr>
            <p:ph type="body" idx="1"/>
          </p:nvPr>
        </p:nvSpPr>
        <p:spPr>
          <a:xfrm>
            <a:off x="468313" y="1341438"/>
            <a:ext cx="8424862" cy="5688012"/>
          </a:xfrm>
        </p:spPr>
        <p:txBody>
          <a:bodyPr/>
          <a:lstStyle/>
          <a:p>
            <a:pPr marL="457200" indent="-457200">
              <a:buClr>
                <a:srgbClr val="000000"/>
              </a:buClr>
              <a:buFont typeface="Wingdings" pitchFamily="2" charset="2"/>
              <a:buAutoNum type="arabicPeriod" startAt="3"/>
            </a:pPr>
            <a:r>
              <a:rPr lang="zh-CN" altLang="en-US" sz="2400" b="1"/>
              <a:t>跳接软线要求</a:t>
            </a:r>
          </a:p>
          <a:p>
            <a:pPr marL="914400" lvl="1" indent="-457200">
              <a:buFont typeface="Wingdings" pitchFamily="2" charset="2"/>
              <a:buChar char="Ø"/>
            </a:pPr>
            <a:r>
              <a:rPr lang="zh-CN" altLang="en-US" sz="2000">
                <a:solidFill>
                  <a:srgbClr val="000000"/>
                </a:solidFill>
              </a:rPr>
              <a:t>工作区连接信息插座和计算机间的跳接软线应小于</a:t>
            </a:r>
            <a:r>
              <a:rPr lang="en-US" altLang="zh-CN" sz="2000">
                <a:solidFill>
                  <a:srgbClr val="000000"/>
                </a:solidFill>
              </a:rPr>
              <a:t>5 m</a:t>
            </a:r>
            <a:r>
              <a:rPr lang="zh-CN" altLang="en-US" sz="2000">
                <a:solidFill>
                  <a:srgbClr val="000000"/>
                </a:solidFill>
              </a:rPr>
              <a:t>。</a:t>
            </a:r>
          </a:p>
          <a:p>
            <a:pPr marL="914400" lvl="1" indent="-457200">
              <a:buFont typeface="Wingdings" pitchFamily="2" charset="2"/>
              <a:buChar char="Ø"/>
            </a:pPr>
            <a:r>
              <a:rPr lang="zh-CN" altLang="en-US" sz="2000">
                <a:solidFill>
                  <a:srgbClr val="000000"/>
                </a:solidFill>
              </a:rPr>
              <a:t>跳接软线可订购也可现场压接。一条链路需要两条跳线，一条从配线架跳接到交换设备，一条从信息插座连到计算机。</a:t>
            </a:r>
          </a:p>
          <a:p>
            <a:pPr marL="914400" lvl="1" indent="-457200">
              <a:buFont typeface="Wingdings" pitchFamily="2" charset="2"/>
              <a:buChar char="Ø"/>
            </a:pPr>
            <a:r>
              <a:rPr lang="zh-CN" altLang="en-US" sz="2000">
                <a:solidFill>
                  <a:srgbClr val="000000"/>
                </a:solidFill>
              </a:rPr>
              <a:t> 现场压接跳线</a:t>
            </a:r>
            <a:r>
              <a:rPr lang="en-US" altLang="zh-CN" sz="2000">
                <a:solidFill>
                  <a:srgbClr val="000000"/>
                </a:solidFill>
              </a:rPr>
              <a:t>RJ-45</a:t>
            </a:r>
            <a:r>
              <a:rPr lang="zh-CN" altLang="en-US" sz="2000">
                <a:solidFill>
                  <a:srgbClr val="000000"/>
                </a:solidFill>
              </a:rPr>
              <a:t>所需的数量。</a:t>
            </a:r>
            <a:r>
              <a:rPr lang="en-US" altLang="zh-CN" sz="2000">
                <a:solidFill>
                  <a:srgbClr val="000000"/>
                </a:solidFill>
              </a:rPr>
              <a:t>RJ-45</a:t>
            </a:r>
            <a:r>
              <a:rPr lang="zh-CN" altLang="en-US" sz="2000">
                <a:solidFill>
                  <a:srgbClr val="000000"/>
                </a:solidFill>
              </a:rPr>
              <a:t>头材料预算方式如下：</a:t>
            </a:r>
            <a:endParaRPr lang="zh-CN" altLang="en-US" sz="2000" i="1">
              <a:solidFill>
                <a:srgbClr val="000000"/>
              </a:solidFill>
            </a:endParaRPr>
          </a:p>
          <a:p>
            <a:pPr marL="457200" indent="-457200">
              <a:buFontTx/>
              <a:buNone/>
            </a:pPr>
            <a:r>
              <a:rPr lang="en-US" altLang="zh-CN" i="1"/>
              <a:t>   		 </a:t>
            </a:r>
            <a:r>
              <a:rPr lang="en-US" altLang="zh-CN" sz="2000" i="1"/>
              <a:t>m</a:t>
            </a:r>
            <a:r>
              <a:rPr lang="en-US" altLang="zh-CN" sz="2000"/>
              <a:t> = </a:t>
            </a:r>
            <a:r>
              <a:rPr lang="en-US" altLang="zh-CN" sz="2000" i="1"/>
              <a:t>n </a:t>
            </a:r>
            <a:r>
              <a:rPr lang="en-US" altLang="zh-CN" sz="2000">
                <a:sym typeface="Symbol" pitchFamily="18" charset="2"/>
              </a:rPr>
              <a:t></a:t>
            </a:r>
            <a:r>
              <a:rPr lang="en-US" altLang="zh-CN" sz="2000"/>
              <a:t> 4 + </a:t>
            </a:r>
            <a:r>
              <a:rPr lang="en-US" altLang="zh-CN" sz="2000" i="1"/>
              <a:t>n</a:t>
            </a:r>
            <a:r>
              <a:rPr lang="en-US" altLang="zh-CN" sz="2000"/>
              <a:t> </a:t>
            </a:r>
            <a:r>
              <a:rPr lang="en-US" altLang="zh-CN" sz="2000">
                <a:sym typeface="Symbol" pitchFamily="18" charset="2"/>
              </a:rPr>
              <a:t></a:t>
            </a:r>
            <a:r>
              <a:rPr lang="en-US" altLang="zh-CN" sz="2000"/>
              <a:t> 4 </a:t>
            </a:r>
            <a:r>
              <a:rPr lang="en-US" altLang="zh-CN" sz="2000">
                <a:sym typeface="Symbol" pitchFamily="18" charset="2"/>
              </a:rPr>
              <a:t></a:t>
            </a:r>
            <a:r>
              <a:rPr lang="en-US" altLang="zh-CN" sz="2000"/>
              <a:t> 5%</a:t>
            </a:r>
          </a:p>
          <a:p>
            <a:pPr marL="457200" indent="-457200">
              <a:buFontTx/>
              <a:buNone/>
            </a:pPr>
            <a:r>
              <a:rPr lang="zh-CN" altLang="en-US" sz="2000"/>
              <a:t>   		 其中：</a:t>
            </a:r>
            <a:r>
              <a:rPr lang="en-US" altLang="zh-CN" sz="2000" i="1"/>
              <a:t>m</a:t>
            </a:r>
            <a:r>
              <a:rPr lang="en-US" altLang="zh-CN" sz="2000"/>
              <a:t>—RJ-45</a:t>
            </a:r>
            <a:r>
              <a:rPr lang="zh-CN" altLang="en-US" sz="2000"/>
              <a:t>的总需求量；</a:t>
            </a:r>
            <a:endParaRPr lang="zh-CN" altLang="en-US" sz="2000" i="1"/>
          </a:p>
          <a:p>
            <a:pPr marL="457200" indent="-457200">
              <a:buFontTx/>
              <a:buNone/>
            </a:pPr>
            <a:r>
              <a:rPr lang="en-US" altLang="zh-CN" sz="2000" i="1"/>
              <a:t>    			n</a:t>
            </a:r>
            <a:r>
              <a:rPr lang="en-US" altLang="zh-CN" sz="2000"/>
              <a:t>—</a:t>
            </a:r>
            <a:r>
              <a:rPr lang="zh-CN" altLang="en-US" sz="2000"/>
              <a:t>信息点的总量；</a:t>
            </a:r>
            <a:endParaRPr lang="zh-CN" altLang="en-US" sz="2000" i="1"/>
          </a:p>
          <a:p>
            <a:pPr marL="457200" indent="-457200">
              <a:buFontTx/>
              <a:buNone/>
            </a:pPr>
            <a:r>
              <a:rPr lang="en-US" altLang="zh-CN" sz="2000" i="1"/>
              <a:t>    			n </a:t>
            </a:r>
            <a:r>
              <a:rPr lang="en-US" altLang="zh-CN" sz="2000">
                <a:sym typeface="Symbol" pitchFamily="18" charset="2"/>
              </a:rPr>
              <a:t></a:t>
            </a:r>
            <a:r>
              <a:rPr lang="en-US" altLang="zh-CN" sz="2000"/>
              <a:t> 4 </a:t>
            </a:r>
            <a:r>
              <a:rPr lang="en-US" altLang="zh-CN" sz="2000">
                <a:sym typeface="Symbol" pitchFamily="18" charset="2"/>
              </a:rPr>
              <a:t></a:t>
            </a:r>
            <a:r>
              <a:rPr lang="en-US" altLang="zh-CN" sz="2000"/>
              <a:t> 5%—</a:t>
            </a:r>
            <a:r>
              <a:rPr lang="zh-CN" altLang="en-US" sz="2000"/>
              <a:t>留有的富余量。</a:t>
            </a:r>
          </a:p>
          <a:p>
            <a:pPr marL="457200" indent="-457200">
              <a:buFontTx/>
              <a:buNone/>
            </a:pPr>
            <a:r>
              <a:rPr lang="zh-CN" altLang="en-US" sz="2000"/>
              <a:t>  	 当然，当语音链路需从水平数据配线架跳接到语音干线</a:t>
            </a:r>
            <a:r>
              <a:rPr lang="en-US" altLang="zh-CN" sz="2000"/>
              <a:t>110</a:t>
            </a:r>
            <a:r>
              <a:rPr lang="zh-CN" altLang="en-US" sz="2000"/>
              <a:t>配线架时，还需要</a:t>
            </a:r>
            <a:r>
              <a:rPr lang="en-US" altLang="zh-CN" sz="2000"/>
              <a:t>RJ45-110</a:t>
            </a:r>
            <a:r>
              <a:rPr lang="zh-CN" altLang="en-US" sz="2000"/>
              <a:t>跳接线。</a:t>
            </a:r>
          </a:p>
        </p:txBody>
      </p:sp>
    </p:spTree>
    <p:extLst>
      <p:ext uri="{BB962C8B-B14F-4D97-AF65-F5344CB8AC3E}">
        <p14:creationId xmlns:p14="http://schemas.microsoft.com/office/powerpoint/2010/main" val="3453229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468313" y="765175"/>
            <a:ext cx="6372225" cy="576263"/>
          </a:xfrm>
        </p:spPr>
        <p:txBody>
          <a:bodyPr/>
          <a:lstStyle/>
          <a:p>
            <a:r>
              <a:rPr lang="en-US" altLang="zh-CN" sz="2400" b="1">
                <a:solidFill>
                  <a:srgbClr val="000000"/>
                </a:solidFill>
              </a:rPr>
              <a:t>5.1 </a:t>
            </a:r>
            <a:r>
              <a:rPr lang="zh-CN" altLang="en-US" sz="2400" b="1">
                <a:solidFill>
                  <a:srgbClr val="000000"/>
                </a:solidFill>
              </a:rPr>
              <a:t>工作区子系统设计</a:t>
            </a:r>
          </a:p>
        </p:txBody>
      </p:sp>
      <p:sp>
        <p:nvSpPr>
          <p:cNvPr id="88067" name="Rectangle 3"/>
          <p:cNvSpPr>
            <a:spLocks noGrp="1" noChangeArrowheads="1"/>
          </p:cNvSpPr>
          <p:nvPr>
            <p:ph type="body" idx="1"/>
          </p:nvPr>
        </p:nvSpPr>
        <p:spPr>
          <a:xfrm>
            <a:off x="468313" y="1341438"/>
            <a:ext cx="8218487" cy="4349750"/>
          </a:xfrm>
        </p:spPr>
        <p:txBody>
          <a:bodyPr/>
          <a:lstStyle/>
          <a:p>
            <a:pPr>
              <a:buFontTx/>
              <a:buNone/>
            </a:pPr>
            <a:r>
              <a:rPr lang="en-US" altLang="zh-CN" sz="2400" b="1"/>
              <a:t>4</a:t>
            </a:r>
            <a:r>
              <a:rPr lang="zh-CN" altLang="en-US" sz="2400" b="1"/>
              <a:t>．用电配置要求</a:t>
            </a:r>
          </a:p>
          <a:p>
            <a:pPr>
              <a:buFontTx/>
              <a:buNone/>
            </a:pPr>
            <a:r>
              <a:rPr lang="zh-CN" altLang="en-US"/>
              <a:t>       </a:t>
            </a:r>
            <a:r>
              <a:rPr lang="zh-CN" altLang="en-US" sz="2000"/>
              <a:t>在综合布线工程中设计工作区子系统时，要同时考虑终端设备的用电需求。每组信息插座附近宜配备</a:t>
            </a:r>
            <a:r>
              <a:rPr lang="en-US" altLang="zh-CN" sz="2000"/>
              <a:t>220 V</a:t>
            </a:r>
            <a:r>
              <a:rPr lang="zh-CN" altLang="en-US" sz="2000"/>
              <a:t>电源三孔插座为设备供电，暗装信息插座（</a:t>
            </a:r>
            <a:r>
              <a:rPr lang="en-US" altLang="zh-CN" sz="2000"/>
              <a:t>RJ-45</a:t>
            </a:r>
            <a:r>
              <a:rPr lang="zh-CN" altLang="en-US" sz="2000"/>
              <a:t>）与其旁边的电源插座应保持</a:t>
            </a:r>
            <a:r>
              <a:rPr lang="en-US" altLang="zh-CN" sz="2000"/>
              <a:t>200 mm</a:t>
            </a:r>
            <a:r>
              <a:rPr lang="zh-CN" altLang="en-US" sz="2000"/>
              <a:t>的距离，工作区的电源插座应选用带保护接地的单相电源插座，保护接地与零线应严格分开。</a:t>
            </a:r>
          </a:p>
          <a:p>
            <a:endParaRPr lang="zh-CN" altLang="en-US" sz="2000"/>
          </a:p>
        </p:txBody>
      </p:sp>
      <p:pic>
        <p:nvPicPr>
          <p:cNvPr id="88070" name="Picture 6" descr="5-1"/>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68538" y="3876675"/>
            <a:ext cx="4608512"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201225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自定义设计方案">
  <a:themeElements>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ko-KR" altLang="en-US" sz="1800" b="0" i="0" u="none" strike="noStrike" cap="none" normalizeH="0" baseline="0" smtClean="0">
            <a:ln>
              <a:noFill/>
            </a:ln>
            <a:solidFill>
              <a:schemeClr val="tx1"/>
            </a:solidFill>
            <a:effectLst/>
            <a:latin typeface="Times New Roman" pitchFamily="18" charset="0"/>
            <a:ea typeface="Gulim"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ko-KR" altLang="en-US" sz="1800" b="0" i="0" u="none" strike="noStrike" cap="none" normalizeH="0" baseline="0" smtClean="0">
            <a:ln>
              <a:noFill/>
            </a:ln>
            <a:solidFill>
              <a:schemeClr val="tx1"/>
            </a:solidFill>
            <a:effectLst/>
            <a:latin typeface="Times New Roman" pitchFamily="18" charset="0"/>
            <a:ea typeface="Gulim" pitchFamily="34" charset="-127"/>
          </a:defRPr>
        </a:defPPr>
      </a:lstStyle>
    </a:lnDef>
  </a:objectDefaults>
  <a:extraClrSchemeLst>
    <a:extraClrScheme>
      <a:clrScheme name="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TotalTime>
  <Words>3804</Words>
  <Application>Microsoft Office PowerPoint</Application>
  <PresentationFormat>全屏显示(4:3)</PresentationFormat>
  <Paragraphs>228</Paragraphs>
  <Slides>39</Slides>
  <Notes>0</Notes>
  <HiddenSlides>0</HiddenSlides>
  <MMClips>0</MMClips>
  <ScaleCrop>false</ScaleCrop>
  <HeadingPairs>
    <vt:vector size="4" baseType="variant">
      <vt:variant>
        <vt:lpstr>主题</vt:lpstr>
      </vt:variant>
      <vt:variant>
        <vt:i4>2</vt:i4>
      </vt:variant>
      <vt:variant>
        <vt:lpstr>幻灯片标题</vt:lpstr>
      </vt:variant>
      <vt:variant>
        <vt:i4>39</vt:i4>
      </vt:variant>
    </vt:vector>
  </HeadingPairs>
  <TitlesOfParts>
    <vt:vector size="41" baseType="lpstr">
      <vt:lpstr>Office 主题</vt:lpstr>
      <vt:lpstr>1_自定义设计方案</vt:lpstr>
      <vt:lpstr> </vt:lpstr>
      <vt:lpstr>主要内容</vt:lpstr>
      <vt:lpstr>5.1 工作区子系统设计</vt:lpstr>
      <vt:lpstr>5.1 工作区子系统设计</vt:lpstr>
      <vt:lpstr>5.1 工作区子系统设计</vt:lpstr>
      <vt:lpstr>5.1 工作区子系统设计</vt:lpstr>
      <vt:lpstr>5.1 工作区子系统设计</vt:lpstr>
      <vt:lpstr>5.1 工作区子系统设计</vt:lpstr>
      <vt:lpstr>5.1 工作区子系统设计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5.2  配线子系统设计</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vincent</dc:creator>
  <cp:lastModifiedBy>vincent</cp:lastModifiedBy>
  <cp:revision>1</cp:revision>
  <dcterms:created xsi:type="dcterms:W3CDTF">2016-10-08T07:28:33Z</dcterms:created>
  <dcterms:modified xsi:type="dcterms:W3CDTF">2016-10-19T02:58:45Z</dcterms:modified>
</cp:coreProperties>
</file>